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trictFirstAndLastChars="0" autoCompressPictures="0">
  <p:sldMasterIdLst>
    <p:sldMasterId id="2147483659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6" r:id="rId31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FA79D841-7F90-4561-92FD-1988CCF3204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532E946-09F2-4656-930D-A4FEA7DC02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Comments="0">
  <p:normalViewPr snapVertSplitter="1">
    <p:restoredLeft sz="12579"/>
    <p:restoredTop sz="9000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267"/>
        <p:guide orient="horz" pos="4175"/>
        <p:guide orient="horz" pos="323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presProps" Target="presProps.xml"  /><Relationship Id="rId33" Type="http://schemas.openxmlformats.org/officeDocument/2006/relationships/viewProps" Target="viewProps.xml"  /><Relationship Id="rId34" Type="http://schemas.openxmlformats.org/officeDocument/2006/relationships/theme" Target="theme/theme1.xml"  /><Relationship Id="rId35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fa1ba16a9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g32fa1ba16a9_0_3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2fa1ba16a9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2fa1ba16a9_0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2fa1ba16a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32fa1ba16a9_0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2fa1ba16a9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32fa1ba16a9_0_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2fa1ba16a9_6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32fa1ba16a9_6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fa1ba16a9_6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g32fa1ba16a9_6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2fa1ba16a9_6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32fa1ba16a9_6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2fa1ba16a9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32fa1ba16a9_1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2fa1ba16a9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6" name="Google Shape;416;g32fa1ba16a9_0_2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2fa1ba16a9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9" name="Google Shape;439;g32fa1ba16a9_0_3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2fa1ba16a9_1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0" name="Google Shape;450;g32fa1ba16a9_1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2fa1ba16a9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0" name="Google Shape;470;g32fa1ba16a9_0_3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2fa1ba16a9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1" name="Google Shape;481;g32fa1ba16a9_0_3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2fa1ba16a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2" name="Google Shape;492;g32fa1ba16a9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2fa1ba16a9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3" name="Google Shape;503;g32fa1ba16a9_1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2fa1ba16a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4" name="Google Shape;514;g32fa1ba16a9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2fa1ba16a9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5" name="Google Shape;525;g32fa1ba16a9_1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2fa1ba16a9_6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7" name="Google Shape;547;g32fa1ba16a9_6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2fa1ba16a9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2" name="Google Shape;562;g32fa1ba16a9_1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2fa1ba16a9_6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g32fa1ba16a9_6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" name="Google Shape;17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2fa1ba16a9_6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g32fa1ba16a9_6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1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Relationship Id="rId7" Type="http://schemas.openxmlformats.org/officeDocument/2006/relationships/image" Target="../media/image2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1.png"  /><Relationship Id="rId4" Type="http://schemas.openxmlformats.org/officeDocument/2006/relationships/image" Target="../media/image3.png"  /><Relationship Id="rId5" Type="http://schemas.openxmlformats.org/officeDocument/2006/relationships/image" Target="../media/image18.png"  /><Relationship Id="rId6" Type="http://schemas.openxmlformats.org/officeDocument/2006/relationships/image" Target="../media/image26.png"  /><Relationship Id="rId7" Type="http://schemas.openxmlformats.org/officeDocument/2006/relationships/hyperlink" Target="https://hyperlab.hits.ai/blog/SMILES-Part-1" TargetMode="External" /><Relationship Id="rId8" Type="http://schemas.openxmlformats.org/officeDocument/2006/relationships/hyperlink" Target="https://openpress.usask.ca/intro-organic-chemistry/chapter/9-5/" TargetMode="External" /><Relationship Id="rId9" Type="http://schemas.openxmlformats.org/officeDocument/2006/relationships/image" Target="../media/image2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5.png"  /><Relationship Id="rId11" Type="http://schemas.openxmlformats.org/officeDocument/2006/relationships/hyperlink" Target="https://arxiv.org/pdf/2005.12872" TargetMode="External" /><Relationship Id="rId12" Type="http://schemas.openxmlformats.org/officeDocument/2006/relationships/image" Target="../media/image36.png"  /><Relationship Id="rId13" Type="http://schemas.openxmlformats.org/officeDocument/2006/relationships/image" Target="../media/image37.png"  /><Relationship Id="rId14" Type="http://schemas.openxmlformats.org/officeDocument/2006/relationships/image" Target="../media/image38.png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Relationship Id="rId6" Type="http://schemas.openxmlformats.org/officeDocument/2006/relationships/image" Target="../media/image31.png"  /><Relationship Id="rId7" Type="http://schemas.openxmlformats.org/officeDocument/2006/relationships/image" Target="../media/image32.png"  /><Relationship Id="rId8" Type="http://schemas.openxmlformats.org/officeDocument/2006/relationships/image" Target="../media/image33.png"  /><Relationship Id="rId9" Type="http://schemas.openxmlformats.org/officeDocument/2006/relationships/image" Target="../media/image3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5.png"  /><Relationship Id="rId11" Type="http://schemas.openxmlformats.org/officeDocument/2006/relationships/image" Target="../media/image46.png"  /><Relationship Id="rId12" Type="http://schemas.openxmlformats.org/officeDocument/2006/relationships/image" Target="../media/image47.jpeg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2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Relationship Id="rId7" Type="http://schemas.openxmlformats.org/officeDocument/2006/relationships/image" Target="../media/image42.png"  /><Relationship Id="rId8" Type="http://schemas.openxmlformats.org/officeDocument/2006/relationships/image" Target="../media/image43.png"  /><Relationship Id="rId9" Type="http://schemas.openxmlformats.org/officeDocument/2006/relationships/image" Target="../media/image4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2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Relationship Id="rId7" Type="http://schemas.openxmlformats.org/officeDocument/2006/relationships/image" Target="../media/image42.png"  /><Relationship Id="rId8" Type="http://schemas.openxmlformats.org/officeDocument/2006/relationships/image" Target="../media/image4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8.png"  /><Relationship Id="rId11" Type="http://schemas.openxmlformats.org/officeDocument/2006/relationships/image" Target="../media/image49.png"  /><Relationship Id="rId12" Type="http://schemas.openxmlformats.org/officeDocument/2006/relationships/hyperlink" Target="https://arxiv.org/pdf/1703.06870" TargetMode="External" /><Relationship Id="rId13" Type="http://schemas.openxmlformats.org/officeDocument/2006/relationships/hyperlink" Target="https://arxiv.org/pdf/2104.00298" TargetMode="External"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Relationship Id="rId6" Type="http://schemas.openxmlformats.org/officeDocument/2006/relationships/image" Target="../media/image31.png"  /><Relationship Id="rId7" Type="http://schemas.openxmlformats.org/officeDocument/2006/relationships/image" Target="../media/image32.png"  /><Relationship Id="rId8" Type="http://schemas.openxmlformats.org/officeDocument/2006/relationships/image" Target="../media/image33.png"  /><Relationship Id="rId9" Type="http://schemas.openxmlformats.org/officeDocument/2006/relationships/image" Target="../media/image3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4.png"  /><Relationship Id="rId11" Type="http://schemas.openxmlformats.org/officeDocument/2006/relationships/image" Target="../media/image55.png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1.png"  /><Relationship Id="rId4" Type="http://schemas.openxmlformats.org/officeDocument/2006/relationships/image" Target="../media/image3.png"  /><Relationship Id="rId5" Type="http://schemas.openxmlformats.org/officeDocument/2006/relationships/image" Target="../media/image18.png"  /><Relationship Id="rId6" Type="http://schemas.openxmlformats.org/officeDocument/2006/relationships/image" Target="../media/image50.png"  /><Relationship Id="rId7" Type="http://schemas.openxmlformats.org/officeDocument/2006/relationships/image" Target="../media/image51.png"  /><Relationship Id="rId8" Type="http://schemas.openxmlformats.org/officeDocument/2006/relationships/image" Target="../media/image52.png"  /><Relationship Id="rId9" Type="http://schemas.openxmlformats.org/officeDocument/2006/relationships/image" Target="../media/image5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2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Relationship Id="rId7" Type="http://schemas.openxmlformats.org/officeDocument/2006/relationships/image" Target="../media/image42.png"  /><Relationship Id="rId8" Type="http://schemas.openxmlformats.org/officeDocument/2006/relationships/image" Target="../media/image4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6.png"  /><Relationship Id="rId11" Type="http://schemas.openxmlformats.org/officeDocument/2006/relationships/image" Target="../media/image38.png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Relationship Id="rId6" Type="http://schemas.openxmlformats.org/officeDocument/2006/relationships/image" Target="../media/image31.png"  /><Relationship Id="rId7" Type="http://schemas.openxmlformats.org/officeDocument/2006/relationships/image" Target="../media/image32.png"  /><Relationship Id="rId8" Type="http://schemas.openxmlformats.org/officeDocument/2006/relationships/image" Target="../media/image33.png"  /><Relationship Id="rId9" Type="http://schemas.openxmlformats.org/officeDocument/2006/relationships/image" Target="../media/image3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1.png"  /><Relationship Id="rId4" Type="http://schemas.openxmlformats.org/officeDocument/2006/relationships/image" Target="../media/image3.png"  /><Relationship Id="rId5" Type="http://schemas.openxmlformats.org/officeDocument/2006/relationships/image" Target="../media/image18.png"  /><Relationship Id="rId6" Type="http://schemas.openxmlformats.org/officeDocument/2006/relationships/image" Target="../media/image5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.png"  /><Relationship Id="rId11" Type="http://schemas.openxmlformats.org/officeDocument/2006/relationships/image" Target="../media/image13.png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1.png"  /><Relationship Id="rId4" Type="http://schemas.openxmlformats.org/officeDocument/2006/relationships/image" Target="../media/image3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image" Target="../media/image9.png"  /><Relationship Id="rId8" Type="http://schemas.openxmlformats.org/officeDocument/2006/relationships/image" Target="../media/image10.png"  /><Relationship Id="rId9" Type="http://schemas.openxmlformats.org/officeDocument/2006/relationships/image" Target="../media/image1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1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Relationship Id="rId7" Type="http://schemas.openxmlformats.org/officeDocument/2006/relationships/image" Target="../media/image5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1.png"  /><Relationship Id="rId4" Type="http://schemas.openxmlformats.org/officeDocument/2006/relationships/image" Target="../media/image3.png"  /><Relationship Id="rId5" Type="http://schemas.openxmlformats.org/officeDocument/2006/relationships/image" Target="../media/image18.png"  /><Relationship Id="rId6" Type="http://schemas.openxmlformats.org/officeDocument/2006/relationships/image" Target="../media/image59.png"  /><Relationship Id="rId7" Type="http://schemas.openxmlformats.org/officeDocument/2006/relationships/hyperlink" Target="https://blog.streamlit.io/langchain-tutorial-1-build-an-llm-powered-app-in-18-lines-of-code/" TargetMode="External" /><Relationship Id="rId8" Type="http://schemas.openxmlformats.org/officeDocument/2006/relationships/image" Target="../media/image60.png"  /><Relationship Id="rId9" Type="http://schemas.openxmlformats.org/officeDocument/2006/relationships/image" Target="../media/image6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1.png"  /><Relationship Id="rId4" Type="http://schemas.openxmlformats.org/officeDocument/2006/relationships/image" Target="../media/image3.png"  /><Relationship Id="rId5" Type="http://schemas.openxmlformats.org/officeDocument/2006/relationships/image" Target="../media/image18.png"  /><Relationship Id="rId6" Type="http://schemas.openxmlformats.org/officeDocument/2006/relationships/image" Target="../media/image6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1.png"  /><Relationship Id="rId4" Type="http://schemas.openxmlformats.org/officeDocument/2006/relationships/image" Target="../media/image3.png"  /><Relationship Id="rId5" Type="http://schemas.openxmlformats.org/officeDocument/2006/relationships/image" Target="../media/image18.png"  /><Relationship Id="rId6" Type="http://schemas.openxmlformats.org/officeDocument/2006/relationships/hyperlink" Target="http://drive.google.com/file/d/1NSLzv5eQ8DfEFLVzI72QcGfSp_9D8GIM/view" TargetMode="External" /><Relationship Id="rId7" Type="http://schemas.openxmlformats.org/officeDocument/2006/relationships/image" Target="../media/image6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1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Relationship Id="rId7" Type="http://schemas.openxmlformats.org/officeDocument/2006/relationships/image" Target="../media/image6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1.png"  /><Relationship Id="rId4" Type="http://schemas.openxmlformats.org/officeDocument/2006/relationships/image" Target="../media/image3.png"  /><Relationship Id="rId5" Type="http://schemas.openxmlformats.org/officeDocument/2006/relationships/image" Target="../media/image1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1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Relationship Id="rId7" Type="http://schemas.openxmlformats.org/officeDocument/2006/relationships/image" Target="../media/image6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1.png"  /><Relationship Id="rId4" Type="http://schemas.openxmlformats.org/officeDocument/2006/relationships/image" Target="../media/image3.png"  /><Relationship Id="rId5" Type="http://schemas.openxmlformats.org/officeDocument/2006/relationships/image" Target="../media/image18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1.png"  /><Relationship Id="rId4" Type="http://schemas.openxmlformats.org/officeDocument/2006/relationships/image" Target="../media/image1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1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Relationship Id="rId7" Type="http://schemas.openxmlformats.org/officeDocument/2006/relationships/image" Target="../media/image1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1.png"  /><Relationship Id="rId4" Type="http://schemas.openxmlformats.org/officeDocument/2006/relationships/image" Target="../media/image3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1.png"  /><Relationship Id="rId4" Type="http://schemas.openxmlformats.org/officeDocument/2006/relationships/image" Target="../media/image3.png"  /><Relationship Id="rId5" Type="http://schemas.openxmlformats.org/officeDocument/2006/relationships/image" Target="../media/image1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.png"  /><Relationship Id="rId4" Type="http://schemas.openxmlformats.org/officeDocument/2006/relationships/image" Target="../media/image20.png"  /><Relationship Id="rId5" Type="http://schemas.openxmlformats.org/officeDocument/2006/relationships/image" Target="../media/image18.png"  /><Relationship Id="rId6" Type="http://schemas.openxmlformats.org/officeDocument/2006/relationships/image" Target="../media/image21.png"  /><Relationship Id="rId7" Type="http://schemas.openxmlformats.org/officeDocument/2006/relationships/image" Target="../media/image22.png"  /><Relationship Id="rId8" Type="http://schemas.openxmlformats.org/officeDocument/2006/relationships/image" Target="../media/image2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1.png"  /><Relationship Id="rId4" Type="http://schemas.openxmlformats.org/officeDocument/2006/relationships/image" Target="../media/image20.png"  /><Relationship Id="rId5" Type="http://schemas.openxmlformats.org/officeDocument/2006/relationships/image" Target="../media/image18.png"  /><Relationship Id="rId6" Type="http://schemas.openxmlformats.org/officeDocument/2006/relationships/image" Target="../media/image21.png"  /><Relationship Id="rId7" Type="http://schemas.openxmlformats.org/officeDocument/2006/relationships/image" Target="../media/image22.png"  /><Relationship Id="rId8" Type="http://schemas.openxmlformats.org/officeDocument/2006/relationships/image" Target="../media/image2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.png"  /><Relationship Id="rId4" Type="http://schemas.openxmlformats.org/officeDocument/2006/relationships/image" Target="../media/image3.png"  /><Relationship Id="rId5" Type="http://schemas.openxmlformats.org/officeDocument/2006/relationships/image" Target="../media/image18.png"  /><Relationship Id="rId6" Type="http://schemas.openxmlformats.org/officeDocument/2006/relationships/image" Target="../media/image24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.png"  /><Relationship Id="rId4" Type="http://schemas.openxmlformats.org/officeDocument/2006/relationships/image" Target="../media/image3.png"  /><Relationship Id="rId5" Type="http://schemas.openxmlformats.org/officeDocument/2006/relationships/image" Target="../media/image1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7000" y="7531100"/>
            <a:ext cx="18542000" cy="2997200"/>
          </a:xfrm>
          <a:prstGeom prst="rect">
            <a:avLst/>
          </a:prstGeom>
          <a:noFill/>
          <a:ln>
            <a:noFill/>
          </a:ln>
          <a:effectLst>
            <a:outerShdw dir="5400000" dist="230245">
              <a:srgbClr val="D8D8D8"/>
            </a:outerShdw>
          </a:effectLst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3100" y="533400"/>
            <a:ext cx="16941800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3000" y="7924800"/>
            <a:ext cx="16002000" cy="1295400"/>
          </a:xfrm>
          <a:prstGeom prst="rect">
            <a:avLst/>
          </a:prstGeom>
          <a:noFill/>
          <a:ln>
            <a:noFill/>
          </a:ln>
          <a:effectLst>
            <a:outerShdw dir="5400000" dist="119617">
              <a:srgbClr val="D8D8D8"/>
            </a:outerShdw>
          </a:effectLst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3000" y="1257300"/>
            <a:ext cx="2286000" cy="622300"/>
          </a:xfrm>
          <a:prstGeom prst="rect">
            <a:avLst/>
          </a:prstGeom>
          <a:noFill/>
          <a:ln>
            <a:noFill/>
          </a:ln>
          <a:effectLst>
            <a:outerShdw dir="5400000" dist="71225">
              <a:srgbClr val="D8D8D8"/>
            </a:outerShdw>
          </a:effectLst>
        </p:spPr>
      </p:pic>
      <p:sp>
        <p:nvSpPr>
          <p:cNvPr id="89" name="Google Shape;89;p13"/>
          <p:cNvSpPr txBox="1"/>
          <p:nvPr/>
        </p:nvSpPr>
        <p:spPr>
          <a:xfrm>
            <a:off x="1397000" y="1384300"/>
            <a:ext cx="17780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595959"/>
                </a:solidFill>
                <a:latin typeface="Anek Bangla"/>
                <a:ea typeface="Anek Bangla"/>
                <a:cs typeface="Anek Bangla"/>
                <a:sym typeface="Anek Bangla"/>
              </a:rPr>
              <a:t>2025.02.10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1260425" y="2383625"/>
            <a:ext cx="148389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b="0" i="0" lang="en-US" sz="8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신약</a:t>
            </a:r>
            <a:r>
              <a:rPr b="0" i="0" lang="en-US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특허</a:t>
            </a:r>
            <a:r>
              <a:rPr b="0" i="0" lang="en-US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논문에서</a:t>
            </a:r>
            <a:r>
              <a:rPr b="0" i="0" lang="en-US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b="0" i="0" lang="en-US" sz="8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물질</a:t>
            </a:r>
            <a:r>
              <a:rPr b="0" i="0" lang="en-US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구조</a:t>
            </a:r>
            <a:r>
              <a:rPr b="0" i="0" lang="en-US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en-US" sz="8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en-US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정보를</a:t>
            </a:r>
            <a:r>
              <a:rPr lang="en-US" sz="8400"/>
              <a:t> </a:t>
            </a:r>
            <a:r>
              <a:rPr b="0" i="0" lang="en-US" sz="8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추출하는</a:t>
            </a:r>
            <a:r>
              <a:rPr b="0" i="0" lang="en-US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8400" u="none" cap="none" strike="noStrike">
                <a:solidFill>
                  <a:srgbClr val="000000"/>
                </a:solidFill>
              </a:rPr>
              <a:t>LLM </a:t>
            </a:r>
            <a:r>
              <a:rPr b="1" i="0" lang="en-US" sz="8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에이전트</a:t>
            </a:r>
            <a:r>
              <a:rPr b="1" i="0" lang="en-US" sz="84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8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개발</a:t>
            </a:r>
            <a:endParaRPr b="0" i="0" sz="8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AIFFELTON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9084150" y="8126450"/>
            <a:ext cx="5637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67925" y="8221648"/>
            <a:ext cx="2245442" cy="6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4185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3296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3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AIFFELTON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1320800" y="5969000"/>
            <a:ext cx="116586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Tool 구현</a:t>
            </a:r>
            <a:endParaRPr b="1" i="0" sz="1400" u="none" cap="none" strike="noStrik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pic>
        <p:nvPicPr>
          <p:cNvPr id="231" name="Google Shape;23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0800" y="3505200"/>
            <a:ext cx="2248401" cy="224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550" y="540325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239" name="Google Shape;239;p24"/>
          <p:cNvSpPr txBox="1"/>
          <p:nvPr/>
        </p:nvSpPr>
        <p:spPr>
          <a:xfrm>
            <a:off x="2908300" y="1828800"/>
            <a:ext cx="125223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/>
              <a:t>배경 지식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AIFFELTON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1138863" y="3295557"/>
            <a:ext cx="8229600" cy="18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-US" sz="2500">
                <a:solidFill>
                  <a:schemeClr val="dk1"/>
                </a:solidFill>
              </a:rPr>
              <a:t>IUPAC</a:t>
            </a:r>
            <a:r>
              <a:rPr lang="en-US" sz="2500">
                <a:solidFill>
                  <a:schemeClr val="dk1"/>
                </a:solidFill>
              </a:rPr>
              <a:t> (International Union of Pure and Applied Chemistry)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dk1"/>
                </a:solidFill>
              </a:rPr>
              <a:t>: 국제 순수 및 응용 화학 연합에서 정한 체계적인 </a:t>
            </a:r>
            <a:r>
              <a:rPr b="1" lang="en-US" sz="2300">
                <a:solidFill>
                  <a:schemeClr val="dk1"/>
                </a:solidFill>
              </a:rPr>
              <a:t>화학 명명법</a:t>
            </a:r>
            <a:endParaRPr b="1"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92716" y="5698954"/>
            <a:ext cx="4560865" cy="34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4"/>
          <p:cNvSpPr txBox="1"/>
          <p:nvPr/>
        </p:nvSpPr>
        <p:spPr>
          <a:xfrm>
            <a:off x="9645600" y="3301550"/>
            <a:ext cx="7642200" cy="26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-US" sz="2500">
                <a:solidFill>
                  <a:schemeClr val="dk1"/>
                </a:solidFill>
              </a:rPr>
              <a:t>SMILES</a:t>
            </a:r>
            <a:r>
              <a:rPr lang="en-US" sz="2500">
                <a:solidFill>
                  <a:schemeClr val="dk1"/>
                </a:solidFill>
              </a:rPr>
              <a:t> (Simplified Molecular Input Line Entry System)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: </a:t>
            </a:r>
            <a:r>
              <a:rPr b="1" lang="en-US" sz="2300">
                <a:solidFill>
                  <a:schemeClr val="dk1"/>
                </a:solidFill>
              </a:rPr>
              <a:t>화학 분자의 구조</a:t>
            </a:r>
            <a:r>
              <a:rPr lang="en-US" sz="2300">
                <a:solidFill>
                  <a:schemeClr val="dk1"/>
                </a:solidFill>
              </a:rPr>
              <a:t>를 </a:t>
            </a:r>
            <a:r>
              <a:rPr b="1" lang="en-US" sz="2300">
                <a:solidFill>
                  <a:schemeClr val="dk1"/>
                </a:solidFill>
              </a:rPr>
              <a:t>ASCII 문자열로</a:t>
            </a:r>
            <a:r>
              <a:rPr lang="en-US" sz="2300">
                <a:solidFill>
                  <a:schemeClr val="dk1"/>
                </a:solidFill>
              </a:rPr>
              <a:t> 간단하게 </a:t>
            </a:r>
            <a:r>
              <a:rPr b="1" lang="en-US" sz="2300">
                <a:solidFill>
                  <a:schemeClr val="dk1"/>
                </a:solidFill>
              </a:rPr>
              <a:t>표현</a:t>
            </a:r>
            <a:r>
              <a:rPr lang="en-US" sz="2300">
                <a:solidFill>
                  <a:schemeClr val="dk1"/>
                </a:solidFill>
              </a:rPr>
              <a:t>하는 시스템. 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Cheminformatics </a:t>
            </a:r>
            <a:r>
              <a:rPr lang="en-US" sz="2300">
                <a:solidFill>
                  <a:schemeClr val="dk1"/>
                </a:solidFill>
              </a:rPr>
              <a:t>알고리즘 등은 SMILES 기반으로 동작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244" name="Google Shape;244;p24"/>
          <p:cNvSpPr txBox="1"/>
          <p:nvPr/>
        </p:nvSpPr>
        <p:spPr>
          <a:xfrm>
            <a:off x="11850650" y="9185200"/>
            <a:ext cx="304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출처: </a:t>
            </a:r>
            <a:r>
              <a:rPr lang="en-US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https://hyperlab.hits.ai/blog/SMILES-Part-1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2743200" y="8728000"/>
            <a:ext cx="4267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출처: </a:t>
            </a:r>
            <a:r>
              <a:rPr lang="en-US" sz="1100" u="sng">
                <a:solidFill>
                  <a:schemeClr val="hlink"/>
                </a:solidFill>
                <a:hlinkClick r:id="rId8"/>
              </a:rPr>
              <a:t>9.5. Nomenclature – Introduction to Organic Chemistry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1371600" y="1739900"/>
            <a:ext cx="1130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08</a:t>
            </a:r>
            <a:endParaRPr b="1" i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74718" y="5523688"/>
            <a:ext cx="5653076" cy="2852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24"/>
          <p:cNvCxnSpPr/>
          <p:nvPr/>
        </p:nvCxnSpPr>
        <p:spPr>
          <a:xfrm>
            <a:off x="9375725" y="3508850"/>
            <a:ext cx="23400" cy="580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pic>
        <p:nvPicPr>
          <p:cNvPr id="256" name="Google Shape;256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3000" y="7715250"/>
            <a:ext cx="1600200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3000" y="3213100"/>
            <a:ext cx="7848600" cy="2768600"/>
          </a:xfrm>
          <a:prstGeom prst="rect">
            <a:avLst/>
          </a:prstGeom>
          <a:noFill/>
          <a:ln>
            <a:noFill/>
          </a:ln>
          <a:effectLst>
            <a:outerShdw dir="5400000" dist="128059">
              <a:srgbClr val="E6E6E6"/>
            </a:outerShdw>
          </a:effectLst>
        </p:spPr>
      </p:pic>
      <p:pic>
        <p:nvPicPr>
          <p:cNvPr id="258" name="Google Shape;258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73300" y="8026400"/>
            <a:ext cx="5575301" cy="596900"/>
          </a:xfrm>
          <a:prstGeom prst="rect">
            <a:avLst/>
          </a:prstGeom>
          <a:noFill/>
          <a:ln>
            <a:noFill/>
          </a:ln>
          <a:effectLst>
            <a:outerShdw dir="5400000" dist="91329">
              <a:srgbClr val="D8D8D8"/>
            </a:outerShdw>
          </a:effectLst>
        </p:spPr>
      </p:pic>
      <p:pic>
        <p:nvPicPr>
          <p:cNvPr id="259" name="Google Shape;259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83700" y="3213100"/>
            <a:ext cx="7848600" cy="2768600"/>
          </a:xfrm>
          <a:prstGeom prst="rect">
            <a:avLst/>
          </a:prstGeom>
          <a:noFill/>
          <a:ln>
            <a:noFill/>
          </a:ln>
          <a:effectLst>
            <a:outerShdw dir="5400000" dist="128059">
              <a:srgbClr val="E6E6E6"/>
            </a:outerShdw>
          </a:effectLst>
        </p:spPr>
      </p:pic>
      <p:pic>
        <p:nvPicPr>
          <p:cNvPr id="260" name="Google Shape;260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8686800" y="8597900"/>
            <a:ext cx="10668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5"/>
          <p:cNvSpPr txBox="1"/>
          <p:nvPr/>
        </p:nvSpPr>
        <p:spPr>
          <a:xfrm>
            <a:off x="2908300" y="1828800"/>
            <a:ext cx="9017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Tool 1. </a:t>
            </a: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SAR table 추출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rPr>
              <a:t>AIFFELTON</a:t>
            </a:r>
            <a:endParaRPr b="1" i="0" sz="2100" u="none" cap="none" strike="noStrik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2247900" y="3314700"/>
            <a:ext cx="562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01. </a:t>
            </a:r>
            <a:r>
              <a:rPr lang="en-US" sz="2800">
                <a:solidFill>
                  <a:srgbClr val="FFFFFF"/>
                </a:solidFill>
              </a:rPr>
              <a:t>T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ransformer</a:t>
            </a:r>
            <a:r>
              <a:rPr lang="en-US" sz="2800">
                <a:solidFill>
                  <a:srgbClr val="FFFFFF"/>
                </a:solidFill>
              </a:rPr>
              <a:t> 기반 Table 인식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1371600" y="6207075"/>
            <a:ext cx="74961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385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-US" sz="1900"/>
              <a:t>Object detection transformer 기반 PDF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내에 존재하는 테이블 인식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인식한 테이블 빨간색 테두리박스 형성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인식한 테이블 이미지 jpg 파일로 </a:t>
            </a:r>
            <a:r>
              <a:rPr lang="en-US" sz="1900"/>
              <a:t>추출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5"/>
          <p:cNvSpPr txBox="1"/>
          <p:nvPr/>
        </p:nvSpPr>
        <p:spPr>
          <a:xfrm>
            <a:off x="9702800" y="7988300"/>
            <a:ext cx="7239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특허 내에 존재하는 테이블 인식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인식한 테이블 </a:t>
            </a:r>
            <a:r>
              <a:rPr lang="en-US" sz="2200"/>
              <a:t>이미지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파일로 </a:t>
            </a:r>
            <a:r>
              <a:rPr lang="en-US" sz="2200"/>
              <a:t>저장 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-US" sz="2200"/>
              <a:t>테이블 이미지로부터 데이터 추출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3848100" y="8140700"/>
            <a:ext cx="2412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sar table 추출</a:t>
            </a:r>
            <a:endParaRPr b="1" i="0" sz="2000" u="none" cap="none" strike="noStrik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10401300" y="3314700"/>
            <a:ext cx="562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02. </a:t>
            </a:r>
            <a:r>
              <a:rPr lang="en-US" sz="2800">
                <a:solidFill>
                  <a:srgbClr val="FFFFFF"/>
                </a:solidFill>
              </a:rPr>
              <a:t>GPT-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4o </a:t>
            </a:r>
            <a:r>
              <a:rPr lang="en-US" sz="2800">
                <a:solidFill>
                  <a:srgbClr val="FFFFFF"/>
                </a:solidFill>
              </a:rPr>
              <a:t>기반 데이터 추출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9588500" y="6207075"/>
            <a:ext cx="72390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385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-US" sz="1900"/>
              <a:t>OpenAI GPT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-4o API</a:t>
            </a:r>
            <a:r>
              <a:rPr lang="en-US" sz="1900"/>
              <a:t>의 OCR 기능 활용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-US" sz="1900"/>
              <a:t>이미지 파일 내 SAR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table 추출 위해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프롬프트 </a:t>
            </a:r>
            <a:r>
              <a:rPr lang="en-US" sz="1900"/>
              <a:t>엔지니어링 진행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프레임 형성 후 csv 파일</a:t>
            </a:r>
            <a:r>
              <a:rPr lang="en-US" sz="1900"/>
              <a:t>로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추출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1371600" y="1739900"/>
            <a:ext cx="1130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09</a:t>
            </a:r>
            <a:endParaRPr b="1" i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87600" y="4018242"/>
            <a:ext cx="5733908" cy="1805863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5"/>
          <p:cNvSpPr txBox="1"/>
          <p:nvPr/>
        </p:nvSpPr>
        <p:spPr>
          <a:xfrm>
            <a:off x="6172575" y="5671300"/>
            <a:ext cx="18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>
                <a:solidFill>
                  <a:schemeClr val="hlink"/>
                </a:solidFill>
                <a:hlinkClick r:id="rId11"/>
              </a:rPr>
              <a:t>https://arxiv.org/pdf/2005.12872</a:t>
            </a:r>
            <a:endParaRPr sz="1200"/>
          </a:p>
        </p:txBody>
      </p:sp>
      <p:pic>
        <p:nvPicPr>
          <p:cNvPr id="272" name="Google Shape;272;p25"/>
          <p:cNvPicPr preferRelativeResize="0"/>
          <p:nvPr/>
        </p:nvPicPr>
        <p:blipFill rotWithShape="1">
          <a:blip r:embed="rId12">
            <a:alphaModFix/>
          </a:blip>
          <a:srcRect b="0" l="0" r="0" t="7893"/>
          <a:stretch/>
        </p:blipFill>
        <p:spPr>
          <a:xfrm>
            <a:off x="9372088" y="3971075"/>
            <a:ext cx="3862500" cy="9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289285" y="5022762"/>
            <a:ext cx="3746015" cy="82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874202" y="4525623"/>
            <a:ext cx="667549" cy="67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25"/>
          <p:cNvCxnSpPr/>
          <p:nvPr/>
        </p:nvCxnSpPr>
        <p:spPr>
          <a:xfrm>
            <a:off x="11266601" y="4879039"/>
            <a:ext cx="1509600" cy="84300"/>
          </a:xfrm>
          <a:prstGeom prst="bentConnector3">
            <a:avLst>
              <a:gd fmla="val 36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25"/>
          <p:cNvCxnSpPr/>
          <p:nvPr/>
        </p:nvCxnSpPr>
        <p:spPr>
          <a:xfrm>
            <a:off x="13639775" y="4853674"/>
            <a:ext cx="1498500" cy="135000"/>
          </a:xfrm>
          <a:prstGeom prst="bentConnector3">
            <a:avLst>
              <a:gd fmla="val 9979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2573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D8D8D8"/>
            </a:outerShdw>
          </a:effectLst>
        </p:spPr>
      </p:pic>
      <p:pic>
        <p:nvPicPr>
          <p:cNvPr id="284" name="Google Shape;284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3000" y="3238500"/>
            <a:ext cx="16002000" cy="64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96100" y="2794000"/>
            <a:ext cx="2667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582400" y="2781300"/>
            <a:ext cx="2667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6"/>
          <p:cNvSpPr txBox="1"/>
          <p:nvPr/>
        </p:nvSpPr>
        <p:spPr>
          <a:xfrm>
            <a:off x="2667000" y="1435100"/>
            <a:ext cx="143256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</a:rPr>
              <a:t>Tool 1. </a:t>
            </a:r>
            <a:r>
              <a:rPr lang="en-US" sz="5000">
                <a:solidFill>
                  <a:schemeClr val="dk1"/>
                </a:solidFill>
              </a:rPr>
              <a:t>SAR table 추출 예시</a:t>
            </a:r>
            <a:endParaRPr sz="5000"/>
          </a:p>
        </p:txBody>
      </p:sp>
      <p:sp>
        <p:nvSpPr>
          <p:cNvPr id="288" name="Google Shape;288;p26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rPr>
              <a:t>AIFFELTON</a:t>
            </a:r>
            <a:endParaRPr b="1" i="0" sz="2100" u="none" cap="none" strike="noStrik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289" name="Google Shape;289;p26"/>
          <p:cNvSpPr txBox="1"/>
          <p:nvPr/>
        </p:nvSpPr>
        <p:spPr>
          <a:xfrm>
            <a:off x="3048000" y="2628900"/>
            <a:ext cx="12649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활성화 테이블 추출 과정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29375" y="4588075"/>
            <a:ext cx="1755800" cy="4155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1" name="Google Shape;291;p26"/>
          <p:cNvSpPr txBox="1"/>
          <p:nvPr/>
        </p:nvSpPr>
        <p:spPr>
          <a:xfrm>
            <a:off x="1371600" y="1282700"/>
            <a:ext cx="1130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09</a:t>
            </a:r>
            <a:endParaRPr b="1" i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664493" y="6870500"/>
            <a:ext cx="5589154" cy="21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6"/>
          <p:cNvPicPr preferRelativeResize="0"/>
          <p:nvPr/>
        </p:nvPicPr>
        <p:blipFill rotWithShape="1">
          <a:blip r:embed="rId11">
            <a:alphaModFix/>
          </a:blip>
          <a:srcRect b="28387" l="0" r="0" t="0"/>
          <a:stretch/>
        </p:blipFill>
        <p:spPr>
          <a:xfrm>
            <a:off x="1485900" y="4273750"/>
            <a:ext cx="4348400" cy="4406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6"/>
          <p:cNvSpPr/>
          <p:nvPr/>
        </p:nvSpPr>
        <p:spPr>
          <a:xfrm>
            <a:off x="1819275" y="3838150"/>
            <a:ext cx="36957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PDF 내 테이블 인식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6"/>
          <p:cNvSpPr/>
          <p:nvPr/>
        </p:nvSpPr>
        <p:spPr>
          <a:xfrm>
            <a:off x="2047875" y="7562850"/>
            <a:ext cx="3238500" cy="118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6" name="Google Shape;296;p26"/>
          <p:cNvCxnSpPr/>
          <p:nvPr/>
        </p:nvCxnSpPr>
        <p:spPr>
          <a:xfrm>
            <a:off x="5362575" y="8153400"/>
            <a:ext cx="159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26"/>
          <p:cNvSpPr txBox="1"/>
          <p:nvPr/>
        </p:nvSpPr>
        <p:spPr>
          <a:xfrm>
            <a:off x="5429175" y="7306200"/>
            <a:ext cx="145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이미지로 저장</a:t>
            </a:r>
            <a:endParaRPr b="1" sz="2200">
              <a:solidFill>
                <a:schemeClr val="dk1"/>
              </a:solidFill>
            </a:endParaRPr>
          </a:p>
        </p:txBody>
      </p:sp>
      <p:pic>
        <p:nvPicPr>
          <p:cNvPr id="298" name="Google Shape;298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320563" y="3623600"/>
            <a:ext cx="6276975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6"/>
          <p:cNvSpPr txBox="1"/>
          <p:nvPr/>
        </p:nvSpPr>
        <p:spPr>
          <a:xfrm>
            <a:off x="10432902" y="4316033"/>
            <a:ext cx="11202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00" name="Google Shape;300;p26"/>
          <p:cNvSpPr txBox="1"/>
          <p:nvPr/>
        </p:nvSpPr>
        <p:spPr>
          <a:xfrm>
            <a:off x="13935075" y="5591800"/>
            <a:ext cx="2552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테이블 이미지로부터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데이터 추출</a:t>
            </a:r>
            <a:endParaRPr b="1" sz="2200">
              <a:solidFill>
                <a:schemeClr val="dk1"/>
              </a:solidFill>
            </a:endParaRPr>
          </a:p>
        </p:txBody>
      </p:sp>
      <p:cxnSp>
        <p:nvCxnSpPr>
          <p:cNvPr id="301" name="Google Shape;301;p26"/>
          <p:cNvCxnSpPr/>
          <p:nvPr/>
        </p:nvCxnSpPr>
        <p:spPr>
          <a:xfrm>
            <a:off x="13458907" y="5470900"/>
            <a:ext cx="300" cy="131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26"/>
          <p:cNvCxnSpPr/>
          <p:nvPr/>
        </p:nvCxnSpPr>
        <p:spPr>
          <a:xfrm>
            <a:off x="8829675" y="4933950"/>
            <a:ext cx="152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" name="Google Shape;303;p26"/>
          <p:cNvSpPr/>
          <p:nvPr/>
        </p:nvSpPr>
        <p:spPr>
          <a:xfrm>
            <a:off x="1985750" y="4634025"/>
            <a:ext cx="3376800" cy="2672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2573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D8D8D8"/>
            </a:outerShdw>
          </a:effectLst>
        </p:spPr>
      </p:pic>
      <p:pic>
        <p:nvPicPr>
          <p:cNvPr id="312" name="Google Shape;312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3000" y="3238500"/>
            <a:ext cx="16002000" cy="64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96100" y="2794000"/>
            <a:ext cx="2667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582400" y="2781300"/>
            <a:ext cx="2667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7"/>
          <p:cNvSpPr txBox="1"/>
          <p:nvPr/>
        </p:nvSpPr>
        <p:spPr>
          <a:xfrm>
            <a:off x="2667000" y="1435100"/>
            <a:ext cx="143256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</a:rPr>
              <a:t>Tool 1. </a:t>
            </a:r>
            <a:r>
              <a:rPr lang="en-US" sz="5000">
                <a:solidFill>
                  <a:schemeClr val="dk1"/>
                </a:solidFill>
              </a:rPr>
              <a:t>SAR table 추출</a:t>
            </a: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000"/>
              <a:t>성능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7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rPr>
              <a:t>AIFFELTON</a:t>
            </a:r>
            <a:endParaRPr b="1" i="0" sz="2100" u="none" cap="none" strike="noStrik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317" name="Google Shape;317;p27"/>
          <p:cNvSpPr txBox="1"/>
          <p:nvPr/>
        </p:nvSpPr>
        <p:spPr>
          <a:xfrm>
            <a:off x="3048000" y="2628900"/>
            <a:ext cx="12649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평가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8" name="Google Shape;318;p27"/>
          <p:cNvGraphicFramePr/>
          <p:nvPr/>
        </p:nvGraphicFramePr>
        <p:xfrm>
          <a:off x="1423142" y="452131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{FA79D841-7F90-4561-92FD-1988CCF32049}</a:tableStyleId>
              </a:tblPr>
              <a:tblGrid>
                <a:gridCol w="1075700"/>
                <a:gridCol w="2394350"/>
                <a:gridCol w="2394350"/>
                <a:gridCol w="2394350"/>
                <a:gridCol w="2394350"/>
                <a:gridCol w="2394350"/>
                <a:gridCol w="2394350"/>
              </a:tblGrid>
              <a:tr h="145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b="1" i="0" sz="2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b="1" i="0" sz="2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전체</a:t>
                      </a: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테이블 수</a:t>
                      </a:r>
                      <a:endParaRPr b="0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모델 </a:t>
                      </a:r>
                      <a:r>
                        <a:rPr lang="en-US" sz="2100"/>
                        <a:t>추출 </a:t>
                      </a: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 수</a:t>
                      </a:r>
                      <a:endParaRPr b="0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테이블 </a:t>
                      </a: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인식 성공률</a:t>
                      </a:r>
                      <a:endParaRPr b="0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전체 SAR 테이블 수</a:t>
                      </a:r>
                      <a:endParaRPr b="0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모델 추출 </a:t>
                      </a:r>
                      <a:endParaRPr sz="21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SAR 테이블 수 </a:t>
                      </a:r>
                      <a:endParaRPr sz="21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 데이터 추출 성공률</a:t>
                      </a:r>
                      <a:endParaRPr b="0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  <a:tr h="596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특허 1</a:t>
                      </a:r>
                      <a:endParaRPr b="0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 b="0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12.5</a:t>
                      </a:r>
                      <a:endParaRPr b="0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90%</a:t>
                      </a:r>
                      <a:endParaRPr b="0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7</a:t>
                      </a:r>
                      <a:endParaRPr b="0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b="0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100%</a:t>
                      </a:r>
                      <a:endParaRPr b="0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6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특허 2</a:t>
                      </a:r>
                      <a:endParaRPr b="0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39</a:t>
                      </a:r>
                      <a:endParaRPr b="0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37</a:t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94%</a:t>
                      </a:r>
                      <a:endParaRPr b="0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13</a:t>
                      </a:r>
                      <a:endParaRPr b="0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0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92%</a:t>
                      </a:r>
                      <a:endParaRPr b="0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6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특허 3</a:t>
                      </a:r>
                      <a:endParaRPr b="0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</a:t>
                      </a:r>
                      <a:endParaRPr b="0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</a:t>
                      </a:r>
                      <a:endParaRPr b="0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89%</a:t>
                      </a:r>
                      <a:endParaRPr b="0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19</a:t>
                      </a:r>
                      <a:endParaRPr b="0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b="0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80%</a:t>
                      </a:r>
                      <a:endParaRPr b="0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6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특허 4</a:t>
                      </a:r>
                      <a:endParaRPr b="0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</a:t>
                      </a:r>
                      <a:endParaRPr b="0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</a:t>
                      </a:r>
                      <a:endParaRPr b="0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86%</a:t>
                      </a:r>
                      <a:endParaRPr b="0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19</a:t>
                      </a:r>
                      <a:endParaRPr b="0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b="0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42%</a:t>
                      </a:r>
                      <a:endParaRPr b="0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9" name="Google Shape;319;p27"/>
          <p:cNvSpPr txBox="1"/>
          <p:nvPr/>
        </p:nvSpPr>
        <p:spPr>
          <a:xfrm>
            <a:off x="1371600" y="1282700"/>
            <a:ext cx="1130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09</a:t>
            </a:r>
            <a:endParaRPr b="1" i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pic>
        <p:nvPicPr>
          <p:cNvPr id="327" name="Google Shape;32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3000" y="7715250"/>
            <a:ext cx="1600200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3000" y="3213100"/>
            <a:ext cx="7848600" cy="2768600"/>
          </a:xfrm>
          <a:prstGeom prst="rect">
            <a:avLst/>
          </a:prstGeom>
          <a:noFill/>
          <a:ln>
            <a:noFill/>
          </a:ln>
          <a:effectLst>
            <a:outerShdw dir="5400000" dist="128059">
              <a:srgbClr val="E6E6E6"/>
            </a:outerShdw>
          </a:effectLst>
        </p:spPr>
      </p:pic>
      <p:pic>
        <p:nvPicPr>
          <p:cNvPr id="329" name="Google Shape;329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73300" y="8026400"/>
            <a:ext cx="5575301" cy="596900"/>
          </a:xfrm>
          <a:prstGeom prst="rect">
            <a:avLst/>
          </a:prstGeom>
          <a:noFill/>
          <a:ln>
            <a:noFill/>
          </a:ln>
          <a:effectLst>
            <a:outerShdw dir="5400000" dist="91329">
              <a:srgbClr val="D8D8D8"/>
            </a:outerShdw>
          </a:effectLst>
        </p:spPr>
      </p:pic>
      <p:pic>
        <p:nvPicPr>
          <p:cNvPr id="330" name="Google Shape;330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83700" y="3213100"/>
            <a:ext cx="5846175" cy="4276775"/>
          </a:xfrm>
          <a:prstGeom prst="rect">
            <a:avLst/>
          </a:prstGeom>
          <a:noFill/>
          <a:ln>
            <a:noFill/>
          </a:ln>
          <a:effectLst>
            <a:outerShdw dir="5400000" dist="128059">
              <a:srgbClr val="E6E6E6"/>
            </a:outerShdw>
          </a:effectLst>
        </p:spPr>
      </p:pic>
      <p:pic>
        <p:nvPicPr>
          <p:cNvPr id="331" name="Google Shape;331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8686800" y="8597900"/>
            <a:ext cx="10668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8"/>
          <p:cNvSpPr txBox="1"/>
          <p:nvPr/>
        </p:nvSpPr>
        <p:spPr>
          <a:xfrm>
            <a:off x="2908300" y="1828800"/>
            <a:ext cx="9017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Tool 2. Image2SMILES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8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rPr>
              <a:t>AIFFELTON</a:t>
            </a:r>
            <a:endParaRPr b="1" i="0" sz="2100" u="none" cap="none" strike="noStrik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334" name="Google Shape;334;p28"/>
          <p:cNvSpPr txBox="1"/>
          <p:nvPr/>
        </p:nvSpPr>
        <p:spPr>
          <a:xfrm>
            <a:off x="2247900" y="3314700"/>
            <a:ext cx="562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01. </a:t>
            </a:r>
            <a:r>
              <a:rPr lang="en-US" sz="2600">
                <a:solidFill>
                  <a:schemeClr val="lt1"/>
                </a:solidFill>
              </a:rPr>
              <a:t>PDF to Image Conversion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8"/>
          <p:cNvSpPr txBox="1"/>
          <p:nvPr/>
        </p:nvSpPr>
        <p:spPr>
          <a:xfrm>
            <a:off x="1371600" y="6207075"/>
            <a:ext cx="74961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Mask R-CNN 기반 PDF 내 물질 구조 이미지 분할</a:t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36" name="Google Shape;336;p28"/>
          <p:cNvSpPr txBox="1"/>
          <p:nvPr/>
        </p:nvSpPr>
        <p:spPr>
          <a:xfrm>
            <a:off x="9702800" y="7988300"/>
            <a:ext cx="7239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특허 내에 존재하는 </a:t>
            </a:r>
            <a:r>
              <a:rPr lang="en-US" sz="2200"/>
              <a:t>구조이미지 인식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인식한 </a:t>
            </a:r>
            <a:r>
              <a:rPr lang="en-US" sz="2200"/>
              <a:t>이미지 segmentation 진행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-US" sz="2200"/>
              <a:t>segmented image로부터 SMILES 변환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8"/>
          <p:cNvSpPr txBox="1"/>
          <p:nvPr/>
        </p:nvSpPr>
        <p:spPr>
          <a:xfrm>
            <a:off x="4270850" y="8147100"/>
            <a:ext cx="2412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Anek Bangla"/>
                <a:ea typeface="Anek Bangla"/>
                <a:cs typeface="Anek Bangla"/>
                <a:sym typeface="Anek Bangla"/>
              </a:rPr>
              <a:t>Image2SMILES</a:t>
            </a:r>
            <a:endParaRPr b="1" i="0" sz="2000" u="none" cap="none" strike="noStrik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338" name="Google Shape;338;p28"/>
          <p:cNvSpPr txBox="1"/>
          <p:nvPr/>
        </p:nvSpPr>
        <p:spPr>
          <a:xfrm>
            <a:off x="9394100" y="3543300"/>
            <a:ext cx="4416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02. </a:t>
            </a:r>
            <a:r>
              <a:rPr lang="en-US" sz="2600">
                <a:solidFill>
                  <a:schemeClr val="lt1"/>
                </a:solidFill>
              </a:rPr>
              <a:t>Image to SMILES Conversion</a:t>
            </a:r>
            <a:endParaRPr i="0" sz="2800" u="none" cap="none" strike="noStrike">
              <a:solidFill>
                <a:schemeClr val="lt1"/>
              </a:solidFill>
            </a:endParaRPr>
          </a:p>
        </p:txBody>
      </p:sp>
      <p:sp>
        <p:nvSpPr>
          <p:cNvPr id="339" name="Google Shape;339;p28"/>
          <p:cNvSpPr txBox="1"/>
          <p:nvPr/>
        </p:nvSpPr>
        <p:spPr>
          <a:xfrm>
            <a:off x="15129875" y="4502100"/>
            <a:ext cx="2412900" cy="23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EfficientNet V2 기반 특징 추출 + Transformer 기반 텍스트 생성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8"/>
          <p:cNvSpPr txBox="1"/>
          <p:nvPr/>
        </p:nvSpPr>
        <p:spPr>
          <a:xfrm>
            <a:off x="1371600" y="1739900"/>
            <a:ext cx="1130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1" i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97662" y="3972525"/>
            <a:ext cx="3939277" cy="18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350375" y="4403338"/>
            <a:ext cx="4068714" cy="295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8"/>
          <p:cNvSpPr txBox="1"/>
          <p:nvPr/>
        </p:nvSpPr>
        <p:spPr>
          <a:xfrm>
            <a:off x="6374688" y="5433300"/>
            <a:ext cx="27693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Mask R-CNN</a:t>
            </a:r>
            <a:endParaRPr sz="2100">
              <a:solidFill>
                <a:schemeClr val="dk1"/>
              </a:solidFill>
            </a:endParaRPr>
          </a:p>
          <a:p>
            <a:pPr indent="4572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(출처: </a:t>
            </a:r>
            <a:r>
              <a:rPr lang="en-US" sz="800" u="sng">
                <a:solidFill>
                  <a:schemeClr val="hlink"/>
                </a:solidFill>
                <a:hlinkClick r:id="rId12"/>
              </a:rPr>
              <a:t>https://arxiv.org/pdf/1703.06870</a:t>
            </a:r>
            <a:r>
              <a:rPr lang="en-US" sz="800"/>
              <a:t>)</a:t>
            </a:r>
            <a:endParaRPr sz="800"/>
          </a:p>
        </p:txBody>
      </p:sp>
      <p:sp>
        <p:nvSpPr>
          <p:cNvPr id="344" name="Google Shape;344;p28"/>
          <p:cNvSpPr txBox="1"/>
          <p:nvPr/>
        </p:nvSpPr>
        <p:spPr>
          <a:xfrm>
            <a:off x="12783413" y="6886188"/>
            <a:ext cx="24639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EfficientNet V2</a:t>
            </a:r>
            <a:endParaRPr sz="21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(출처: </a:t>
            </a:r>
            <a:r>
              <a:rPr lang="en-US" sz="800" u="sng">
                <a:solidFill>
                  <a:schemeClr val="hlink"/>
                </a:solidFill>
                <a:hlinkClick r:id="rId13"/>
              </a:rPr>
              <a:t>https://arxiv.org/pdf/2104.00298</a:t>
            </a:r>
            <a:r>
              <a:rPr lang="en-US" sz="800"/>
              <a:t>)</a:t>
            </a:r>
            <a:endParaRPr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352" name="Google Shape;352;p29"/>
          <p:cNvSpPr txBox="1"/>
          <p:nvPr/>
        </p:nvSpPr>
        <p:spPr>
          <a:xfrm>
            <a:off x="2908300" y="18288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 2. </a:t>
            </a:r>
            <a:r>
              <a:rPr lang="en-US" sz="5000">
                <a:solidFill>
                  <a:schemeClr val="dk1"/>
                </a:solidFill>
              </a:rPr>
              <a:t>Image2SMILES 동작 예시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9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AIFFELTON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9"/>
          <p:cNvSpPr txBox="1"/>
          <p:nvPr/>
        </p:nvSpPr>
        <p:spPr>
          <a:xfrm>
            <a:off x="1371600" y="1739900"/>
            <a:ext cx="1130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1" i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2988" y="3439113"/>
            <a:ext cx="3912425" cy="55853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460000" dist="66675">
              <a:schemeClr val="dk1">
                <a:alpha val="50000"/>
              </a:schemeClr>
            </a:outerShdw>
          </a:effectLst>
        </p:spPr>
      </p:pic>
      <p:sp>
        <p:nvSpPr>
          <p:cNvPr id="356" name="Google Shape;356;p29"/>
          <p:cNvSpPr/>
          <p:nvPr/>
        </p:nvSpPr>
        <p:spPr>
          <a:xfrm>
            <a:off x="5342350" y="5624675"/>
            <a:ext cx="9930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460000" dist="6667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77042" y="4795637"/>
            <a:ext cx="3678683" cy="112653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420000" dist="85725">
              <a:srgbClr val="000000">
                <a:alpha val="50000"/>
              </a:srgbClr>
            </a:outerShdw>
          </a:effectLst>
        </p:spPr>
      </p:pic>
      <p:pic>
        <p:nvPicPr>
          <p:cNvPr id="358" name="Google Shape;358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05693" y="4129433"/>
            <a:ext cx="3678692" cy="111731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420000" dist="85725">
              <a:srgbClr val="000000">
                <a:alpha val="50000"/>
              </a:srgbClr>
            </a:outerShdw>
          </a:effectLst>
        </p:spPr>
      </p:pic>
      <p:pic>
        <p:nvPicPr>
          <p:cNvPr id="359" name="Google Shape;359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2150" y="3439125"/>
            <a:ext cx="3215679" cy="111731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420000" dist="85725">
              <a:srgbClr val="000000">
                <a:alpha val="50000"/>
              </a:srgbClr>
            </a:outerShdw>
          </a:effectLst>
        </p:spPr>
      </p:pic>
      <p:pic>
        <p:nvPicPr>
          <p:cNvPr id="360" name="Google Shape;360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13762" y="7834888"/>
            <a:ext cx="3750809" cy="112653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60000" dist="104775">
              <a:srgbClr val="000000">
                <a:alpha val="50000"/>
              </a:srgbClr>
            </a:outerShdw>
          </a:effectLst>
        </p:spPr>
      </p:pic>
      <p:sp>
        <p:nvSpPr>
          <p:cNvPr id="361" name="Google Shape;361;p29"/>
          <p:cNvSpPr/>
          <p:nvPr/>
        </p:nvSpPr>
        <p:spPr>
          <a:xfrm>
            <a:off x="12497432" y="5624675"/>
            <a:ext cx="9930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460000" dist="6667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9"/>
          <p:cNvSpPr txBox="1"/>
          <p:nvPr/>
        </p:nvSpPr>
        <p:spPr>
          <a:xfrm>
            <a:off x="2595100" y="8930488"/>
            <a:ext cx="1936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PDF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363" name="Google Shape;363;p29"/>
          <p:cNvSpPr txBox="1"/>
          <p:nvPr/>
        </p:nvSpPr>
        <p:spPr>
          <a:xfrm>
            <a:off x="9896650" y="3341400"/>
            <a:ext cx="2266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IMAGE 1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364" name="Google Shape;364;p29"/>
          <p:cNvSpPr txBox="1"/>
          <p:nvPr/>
        </p:nvSpPr>
        <p:spPr>
          <a:xfrm>
            <a:off x="10864575" y="41809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IMAGE 2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365" name="Google Shape;365;p29"/>
          <p:cNvSpPr txBox="1"/>
          <p:nvPr/>
        </p:nvSpPr>
        <p:spPr>
          <a:xfrm>
            <a:off x="10864575" y="8297025"/>
            <a:ext cx="2337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IMAGE N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366" name="Google Shape;366;p29"/>
          <p:cNvSpPr txBox="1"/>
          <p:nvPr/>
        </p:nvSpPr>
        <p:spPr>
          <a:xfrm>
            <a:off x="10864575" y="5931600"/>
            <a:ext cx="2266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IMAGE 3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367" name="Google Shape;367;p29"/>
          <p:cNvSpPr txBox="1"/>
          <p:nvPr/>
        </p:nvSpPr>
        <p:spPr>
          <a:xfrm>
            <a:off x="9095450" y="5815488"/>
            <a:ext cx="1936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621223" y="5279200"/>
            <a:ext cx="3678675" cy="1071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2573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D8D8D8"/>
            </a:outerShdw>
          </a:effectLst>
        </p:spPr>
      </p:pic>
      <p:pic>
        <p:nvPicPr>
          <p:cNvPr id="376" name="Google Shape;376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3000" y="3238500"/>
            <a:ext cx="16002000" cy="64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96100" y="2794000"/>
            <a:ext cx="2667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582400" y="2781300"/>
            <a:ext cx="2667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0"/>
          <p:cNvSpPr txBox="1"/>
          <p:nvPr/>
        </p:nvSpPr>
        <p:spPr>
          <a:xfrm>
            <a:off x="2667000" y="1435100"/>
            <a:ext cx="143256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</a:rPr>
              <a:t>Tool 2. Image2SMILES</a:t>
            </a: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000"/>
              <a:t>성능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0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rPr>
              <a:t>AIFFELTON</a:t>
            </a:r>
            <a:endParaRPr b="1" i="0" sz="2100" u="none" cap="none" strike="noStrik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381" name="Google Shape;381;p30"/>
          <p:cNvSpPr txBox="1"/>
          <p:nvPr/>
        </p:nvSpPr>
        <p:spPr>
          <a:xfrm>
            <a:off x="3048000" y="2628900"/>
            <a:ext cx="12649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평가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0"/>
          <p:cNvSpPr txBox="1"/>
          <p:nvPr/>
        </p:nvSpPr>
        <p:spPr>
          <a:xfrm>
            <a:off x="1371600" y="1282700"/>
            <a:ext cx="1130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1" i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83" name="Google Shape;383;p30"/>
          <p:cNvGraphicFramePr/>
          <p:nvPr/>
        </p:nvGraphicFramePr>
        <p:xfrm>
          <a:off x="4015525" y="4926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{FA79D841-7F90-4561-92FD-1988CCF32049}</a:tableStyleId>
              </a:tblPr>
              <a:tblGrid>
                <a:gridCol w="1286825"/>
                <a:gridCol w="2297725"/>
                <a:gridCol w="2973075"/>
                <a:gridCol w="4156525"/>
              </a:tblGrid>
              <a:tr h="1090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전체 이미지 수</a:t>
                      </a:r>
                      <a:endParaRPr sz="2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이미지 인식 성공 수 (성공률)</a:t>
                      </a:r>
                      <a:endParaRPr sz="2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전체 SMILES 변환 일치 수 (성공률)</a:t>
                      </a:r>
                      <a:endParaRPr sz="2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769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특허 1</a:t>
                      </a:r>
                      <a:endParaRPr sz="2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103</a:t>
                      </a:r>
                      <a:endParaRPr sz="2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103(100%)</a:t>
                      </a:r>
                      <a:endParaRPr sz="2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86(83.5%)</a:t>
                      </a:r>
                      <a:endParaRPr sz="2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9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특허 2</a:t>
                      </a:r>
                      <a:endParaRPr sz="2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152</a:t>
                      </a:r>
                      <a:endParaRPr sz="2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152(100%)</a:t>
                      </a:r>
                      <a:endParaRPr sz="2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134(88.2%)</a:t>
                      </a:r>
                      <a:endParaRPr sz="2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9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특허 3</a:t>
                      </a:r>
                      <a:endParaRPr sz="2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503</a:t>
                      </a:r>
                      <a:endParaRPr sz="2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501(99.6%)</a:t>
                      </a:r>
                      <a:endParaRPr sz="2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447(89.2%)</a:t>
                      </a:r>
                      <a:endParaRPr sz="2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pic>
        <p:nvPicPr>
          <p:cNvPr id="391" name="Google Shape;391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3000" y="7715250"/>
            <a:ext cx="1600200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3000" y="3213100"/>
            <a:ext cx="7848600" cy="2768600"/>
          </a:xfrm>
          <a:prstGeom prst="rect">
            <a:avLst/>
          </a:prstGeom>
          <a:noFill/>
          <a:ln>
            <a:noFill/>
          </a:ln>
          <a:effectLst>
            <a:outerShdw dir="5400000" dist="128059">
              <a:srgbClr val="E6E6E6"/>
            </a:outerShdw>
          </a:effectLst>
        </p:spPr>
      </p:pic>
      <p:pic>
        <p:nvPicPr>
          <p:cNvPr id="393" name="Google Shape;393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73300" y="8026400"/>
            <a:ext cx="5575301" cy="596900"/>
          </a:xfrm>
          <a:prstGeom prst="rect">
            <a:avLst/>
          </a:prstGeom>
          <a:noFill/>
          <a:ln>
            <a:noFill/>
          </a:ln>
          <a:effectLst>
            <a:outerShdw dir="5400000" dist="91329">
              <a:srgbClr val="D8D8D8"/>
            </a:outerShdw>
          </a:effectLst>
        </p:spPr>
      </p:pic>
      <p:pic>
        <p:nvPicPr>
          <p:cNvPr id="394" name="Google Shape;394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83700" y="3213100"/>
            <a:ext cx="7848600" cy="2768600"/>
          </a:xfrm>
          <a:prstGeom prst="rect">
            <a:avLst/>
          </a:prstGeom>
          <a:noFill/>
          <a:ln>
            <a:noFill/>
          </a:ln>
          <a:effectLst>
            <a:outerShdw dir="5400000" dist="128059">
              <a:srgbClr val="E6E6E6"/>
            </a:outerShdw>
          </a:effectLst>
        </p:spPr>
      </p:pic>
      <p:pic>
        <p:nvPicPr>
          <p:cNvPr id="395" name="Google Shape;395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8686800" y="8597900"/>
            <a:ext cx="10668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1"/>
          <p:cNvSpPr txBox="1"/>
          <p:nvPr/>
        </p:nvSpPr>
        <p:spPr>
          <a:xfrm>
            <a:off x="2908300" y="1828800"/>
            <a:ext cx="90171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Tool 3. </a:t>
            </a:r>
            <a:r>
              <a:rPr lang="en-US" sz="5000">
                <a:solidFill>
                  <a:schemeClr val="dk1"/>
                </a:solidFill>
              </a:rPr>
              <a:t>IUPAC2SMILES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1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rPr>
              <a:t>AIFFELTON</a:t>
            </a:r>
            <a:endParaRPr b="1" i="0" sz="2100" u="none" cap="none" strike="noStrik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398" name="Google Shape;398;p31"/>
          <p:cNvSpPr txBox="1"/>
          <p:nvPr/>
        </p:nvSpPr>
        <p:spPr>
          <a:xfrm>
            <a:off x="2247900" y="3314700"/>
            <a:ext cx="562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01. </a:t>
            </a:r>
            <a:r>
              <a:rPr lang="en-US" sz="2800">
                <a:solidFill>
                  <a:schemeClr val="lt1"/>
                </a:solidFill>
              </a:rPr>
              <a:t>GPT-4o 기반 IUPAC 추출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1"/>
          <p:cNvSpPr txBox="1"/>
          <p:nvPr/>
        </p:nvSpPr>
        <p:spPr>
          <a:xfrm>
            <a:off x="1371600" y="6159450"/>
            <a:ext cx="74961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385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-US" sz="1900"/>
              <a:t>OpenAI GPT-4o API의 정보 추출 기능 활용</a:t>
            </a:r>
            <a:endParaRPr sz="1900"/>
          </a:p>
          <a:p>
            <a:pPr indent="-32385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-US" sz="1900"/>
              <a:t>프롬프트 엔지니어링 기반으로 Tool 1 결과로부터 IUPAC 추출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1"/>
          <p:cNvSpPr txBox="1"/>
          <p:nvPr/>
        </p:nvSpPr>
        <p:spPr>
          <a:xfrm>
            <a:off x="9702800" y="7988300"/>
            <a:ext cx="72390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Tool 1 결과로부터 IUPAC 추출</a:t>
            </a:r>
            <a:endParaRPr sz="22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외부 API를 통해 SMILES로 변환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01" name="Google Shape;401;p31"/>
          <p:cNvSpPr txBox="1"/>
          <p:nvPr/>
        </p:nvSpPr>
        <p:spPr>
          <a:xfrm>
            <a:off x="3848100" y="8140700"/>
            <a:ext cx="2412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Anek Bangla"/>
                <a:ea typeface="Anek Bangla"/>
                <a:cs typeface="Anek Bangla"/>
                <a:sym typeface="Anek Bangla"/>
              </a:rPr>
              <a:t>IUPAC2SMILES</a:t>
            </a:r>
            <a:endParaRPr b="1" i="0" sz="2000" u="none" cap="none" strike="noStrik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402" name="Google Shape;402;p31"/>
          <p:cNvSpPr txBox="1"/>
          <p:nvPr/>
        </p:nvSpPr>
        <p:spPr>
          <a:xfrm>
            <a:off x="10401300" y="3314700"/>
            <a:ext cx="562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02. </a:t>
            </a:r>
            <a:r>
              <a:rPr lang="en-US" sz="2800">
                <a:solidFill>
                  <a:srgbClr val="FFFFFF"/>
                </a:solidFill>
              </a:rPr>
              <a:t>API 기반 SMILES 변환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1"/>
          <p:cNvSpPr txBox="1"/>
          <p:nvPr/>
        </p:nvSpPr>
        <p:spPr>
          <a:xfrm>
            <a:off x="9588500" y="6207075"/>
            <a:ext cx="72390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385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-US" sz="1900"/>
              <a:t>외부 API를 통해 추출된 IUPAC을 SMILES로 변환</a:t>
            </a:r>
            <a:endParaRPr sz="1900"/>
          </a:p>
          <a:p>
            <a:pPr indent="-32385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추출된 IUPAC과 변환된 SMILES를 딕셔너리 형태로 저장</a:t>
            </a:r>
            <a:endParaRPr sz="1900"/>
          </a:p>
          <a:p>
            <a:pPr indent="-32385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데이터 프레임 형성 후 csv 파일로 추출</a:t>
            </a:r>
            <a:endParaRPr b="1" sz="1900"/>
          </a:p>
        </p:txBody>
      </p:sp>
      <p:sp>
        <p:nvSpPr>
          <p:cNvPr id="404" name="Google Shape;404;p31"/>
          <p:cNvSpPr txBox="1"/>
          <p:nvPr/>
        </p:nvSpPr>
        <p:spPr>
          <a:xfrm>
            <a:off x="1371600" y="1739900"/>
            <a:ext cx="1130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1" i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05" name="Google Shape;405;p31"/>
          <p:cNvGraphicFramePr/>
          <p:nvPr/>
        </p:nvGraphicFramePr>
        <p:xfrm>
          <a:off x="1266200" y="415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{FA79D841-7F90-4561-92FD-1988CCF32049}</a:tableStyleId>
              </a:tblPr>
              <a:tblGrid>
                <a:gridCol w="276200"/>
                <a:gridCol w="476175"/>
                <a:gridCol w="1773150"/>
                <a:gridCol w="425850"/>
                <a:gridCol w="517600"/>
              </a:tblGrid>
              <a:tr h="511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/>
                        <a:t>Example</a:t>
                      </a:r>
                      <a:endParaRPr b="1"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/>
                        <a:t>Structure</a:t>
                      </a:r>
                      <a:endParaRPr b="1"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/>
                        <a:t>Name</a:t>
                      </a:r>
                      <a:endParaRPr b="1"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/>
                        <a:t>Retention time [min]</a:t>
                      </a:r>
                      <a:endParaRPr b="1"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/>
                        <a:t>MW found [M+H]+ ESI+</a:t>
                      </a:r>
                      <a:endParaRPr b="1"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  <a:tr h="511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/>
                        <a:t>37</a:t>
                      </a:r>
                      <a:endParaRPr b="1"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Page_137/Mol-1.png</a:t>
                      </a:r>
                      <a:endParaRPr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6,7-dimethoxy-2-methyl-N-{(1R)-1-[3-(pyrimidin-5-yl)phenyl]ethyl}quinazolin-4-amine</a:t>
                      </a:r>
                      <a:endParaRPr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0.76</a:t>
                      </a:r>
                      <a:endParaRPr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402.2</a:t>
                      </a:r>
                      <a:endParaRPr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406" name="Google Shape;406;p31"/>
          <p:cNvCxnSpPr/>
          <p:nvPr/>
        </p:nvCxnSpPr>
        <p:spPr>
          <a:xfrm>
            <a:off x="5671287" y="4947349"/>
            <a:ext cx="1662900" cy="224700"/>
          </a:xfrm>
          <a:prstGeom prst="bentConnector3">
            <a:avLst>
              <a:gd fmla="val 9943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31"/>
          <p:cNvCxnSpPr/>
          <p:nvPr/>
        </p:nvCxnSpPr>
        <p:spPr>
          <a:xfrm flipH="1" rot="10800000">
            <a:off x="3782125" y="5086050"/>
            <a:ext cx="1212000" cy="356100"/>
          </a:xfrm>
          <a:prstGeom prst="bentConnector3">
            <a:avLst>
              <a:gd fmla="val 4001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" name="Google Shape;408;p31"/>
          <p:cNvSpPr/>
          <p:nvPr/>
        </p:nvSpPr>
        <p:spPr>
          <a:xfrm>
            <a:off x="2015650" y="4965750"/>
            <a:ext cx="1776000" cy="78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09" name="Google Shape;409;p31"/>
          <p:cNvGraphicFramePr/>
          <p:nvPr/>
        </p:nvGraphicFramePr>
        <p:xfrm>
          <a:off x="5835250" y="5178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{FA79D841-7F90-4561-92FD-1988CCF32049}</a:tableStyleId>
              </a:tblPr>
              <a:tblGrid>
                <a:gridCol w="30324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IUPAC</a:t>
                      </a:r>
                      <a:endParaRPr b="1" sz="100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dk1"/>
                          </a:solidFill>
                        </a:rPr>
                        <a:t>6,7-dimethoxy-2-methyl-N-{(1R)-1-[3-(pyrimidin-5-yl)phenyl]ethyl}quinazolin-4-amine</a:t>
                      </a:r>
                      <a:endParaRPr sz="10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10" name="Google Shape;410;p31"/>
          <p:cNvGraphicFramePr/>
          <p:nvPr/>
        </p:nvGraphicFramePr>
        <p:xfrm>
          <a:off x="9411675" y="4119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{FA79D841-7F90-4561-92FD-1988CCF32049}</a:tableStyleId>
              </a:tblPr>
              <a:tblGrid>
                <a:gridCol w="36039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IUPAC</a:t>
                      </a:r>
                      <a:endParaRPr b="1" sz="100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dk1"/>
                          </a:solidFill>
                        </a:rPr>
                        <a:t>6,7-dimethoxy-2-methyl-N-{(1R)-1-[3-(pyrimidin-5-yl)phenyl]ethyl}quinazolin-4-amine</a:t>
                      </a:r>
                      <a:endParaRPr sz="10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11" name="Google Shape;411;p31"/>
          <p:cNvGraphicFramePr/>
          <p:nvPr/>
        </p:nvGraphicFramePr>
        <p:xfrm>
          <a:off x="13374075" y="5186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{FA79D841-7F90-4561-92FD-1988CCF32049}</a:tableStyleId>
              </a:tblPr>
              <a:tblGrid>
                <a:gridCol w="36039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SMILES</a:t>
                      </a:r>
                      <a:endParaRPr b="1" sz="100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C[C@H](C1=CC=CC(=C1)C2=CN=CN=C2)NC3=C4C=C(C(=CC4=NC(=N3)C)OC)OC</a:t>
                      </a:r>
                      <a:endParaRPr sz="10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12" name="Google Shape;412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329874" y="4693074"/>
            <a:ext cx="1212000" cy="12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03714" y="4676448"/>
            <a:ext cx="667549" cy="6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421" name="Google Shape;421;p32"/>
          <p:cNvSpPr txBox="1"/>
          <p:nvPr/>
        </p:nvSpPr>
        <p:spPr>
          <a:xfrm>
            <a:off x="2908300" y="1828800"/>
            <a:ext cx="126492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 </a:t>
            </a:r>
            <a:r>
              <a:rPr lang="en-US" sz="5000"/>
              <a:t>3</a:t>
            </a: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IUPAC2SMILES </a:t>
            </a:r>
            <a:r>
              <a:rPr lang="en-US" sz="5000">
                <a:solidFill>
                  <a:schemeClr val="dk1"/>
                </a:solidFill>
              </a:rPr>
              <a:t>동작 예시 </a:t>
            </a:r>
            <a:r>
              <a:rPr lang="en-US" sz="5000">
                <a:solidFill>
                  <a:schemeClr val="dk1"/>
                </a:solidFill>
              </a:rPr>
              <a:t>및 성능</a:t>
            </a:r>
            <a:endParaRPr i="0" sz="5000" u="none" cap="none" strike="noStrike">
              <a:solidFill>
                <a:schemeClr val="dk1"/>
              </a:solidFill>
            </a:endParaRPr>
          </a:p>
        </p:txBody>
      </p:sp>
      <p:sp>
        <p:nvSpPr>
          <p:cNvPr id="422" name="Google Shape;422;p32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AIFFELTON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2"/>
          <p:cNvSpPr txBox="1"/>
          <p:nvPr/>
        </p:nvSpPr>
        <p:spPr>
          <a:xfrm>
            <a:off x="1371600" y="1739900"/>
            <a:ext cx="1130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1" i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" name="Google Shape;424;p32"/>
          <p:cNvPicPr preferRelativeResize="0"/>
          <p:nvPr/>
        </p:nvPicPr>
        <p:blipFill rotWithShape="1">
          <a:blip r:embed="rId6">
            <a:alphaModFix/>
          </a:blip>
          <a:srcRect b="10223" l="9181" r="0" t="18632"/>
          <a:stretch/>
        </p:blipFill>
        <p:spPr>
          <a:xfrm>
            <a:off x="1362475" y="3838150"/>
            <a:ext cx="3256751" cy="3617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2"/>
          <p:cNvSpPr/>
          <p:nvPr/>
        </p:nvSpPr>
        <p:spPr>
          <a:xfrm>
            <a:off x="1143000" y="3168363"/>
            <a:ext cx="36957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PDF 내 테이블 이미지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6" name="Google Shape;426;p32"/>
          <p:cNvCxnSpPr/>
          <p:nvPr/>
        </p:nvCxnSpPr>
        <p:spPr>
          <a:xfrm>
            <a:off x="4582825" y="4098200"/>
            <a:ext cx="1285500" cy="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427" name="Google Shape;427;p32"/>
          <p:cNvGraphicFramePr/>
          <p:nvPr/>
        </p:nvGraphicFramePr>
        <p:xfrm>
          <a:off x="5936650" y="3386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{FA79D841-7F90-4561-92FD-1988CCF32049}</a:tableStyleId>
              </a:tblPr>
              <a:tblGrid>
                <a:gridCol w="726000"/>
                <a:gridCol w="1563325"/>
                <a:gridCol w="5821500"/>
                <a:gridCol w="1398125"/>
                <a:gridCol w="1699400"/>
              </a:tblGrid>
              <a:tr h="512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/>
                        <a:t>Example</a:t>
                      </a:r>
                      <a:endParaRPr b="1"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/>
                        <a:t>Structure</a:t>
                      </a:r>
                      <a:endParaRPr b="1"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/>
                        <a:t>Name</a:t>
                      </a:r>
                      <a:endParaRPr b="1"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/>
                        <a:t>Retention time [min]</a:t>
                      </a:r>
                      <a:endParaRPr b="1"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/>
                        <a:t>MW found [M+H]+ ESI+</a:t>
                      </a:r>
                      <a:endParaRPr b="1"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  <a:tr h="428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/>
                        <a:t>37</a:t>
                      </a:r>
                      <a:endParaRPr b="1"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Page_137/Mol-1.png</a:t>
                      </a:r>
                      <a:endParaRPr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6,7-dimethoxy-2-methyl-N-{(1R)-1-[3-(pyrimidin-5-yl)phenyl]ethyl}quinazolin-4-amine</a:t>
                      </a:r>
                      <a:endParaRPr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0.76</a:t>
                      </a:r>
                      <a:endParaRPr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402.2</a:t>
                      </a:r>
                      <a:endParaRPr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/>
                        <a:t>38</a:t>
                      </a:r>
                      <a:endParaRPr b="1"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50">
                          <a:solidFill>
                            <a:schemeClr val="dk1"/>
                          </a:solidFill>
                        </a:rPr>
                        <a:t>Page_137/Mol-2.png</a:t>
                      </a:r>
                      <a:endParaRPr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N-{(1R)-1-[3'-(cyclopropylmethoxy)biphenyl-3-yl]ethyl}-6,7-dimethoxy-2-methylquinazolin-4-amine</a:t>
                      </a:r>
                      <a:endParaRPr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1.07</a:t>
                      </a:r>
                      <a:endParaRPr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470.2</a:t>
                      </a:r>
                      <a:endParaRPr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/>
                        <a:t>39</a:t>
                      </a:r>
                      <a:endParaRPr b="1"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50">
                          <a:solidFill>
                            <a:schemeClr val="dk1"/>
                          </a:solidFill>
                        </a:rPr>
                        <a:t>Page_137/Mol-3.png</a:t>
                      </a:r>
                      <a:endParaRPr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N-{(1R)-1-[3-(isoquinolin-5-yl)phenyl]ethyl}-6,7-dimethoxy-2-methylquinazolin-4-amine</a:t>
                      </a:r>
                      <a:endParaRPr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0.76</a:t>
                      </a:r>
                      <a:endParaRPr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451.2</a:t>
                      </a:r>
                      <a:endParaRPr sz="105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8" name="Google Shape;428;p32"/>
          <p:cNvSpPr/>
          <p:nvPr/>
        </p:nvSpPr>
        <p:spPr>
          <a:xfrm>
            <a:off x="4677175" y="3598125"/>
            <a:ext cx="10968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Tool 1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2"/>
          <p:cNvSpPr/>
          <p:nvPr/>
        </p:nvSpPr>
        <p:spPr>
          <a:xfrm>
            <a:off x="8225975" y="3899325"/>
            <a:ext cx="5821500" cy="1008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2"/>
          <p:cNvSpPr/>
          <p:nvPr/>
        </p:nvSpPr>
        <p:spPr>
          <a:xfrm>
            <a:off x="8192650" y="4816800"/>
            <a:ext cx="20805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IUPAC 인식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1" name="Google Shape;431;p32"/>
          <p:cNvCxnSpPr/>
          <p:nvPr/>
        </p:nvCxnSpPr>
        <p:spPr>
          <a:xfrm>
            <a:off x="11232875" y="4909475"/>
            <a:ext cx="8400" cy="89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432" name="Google Shape;432;p32"/>
          <p:cNvGraphicFramePr/>
          <p:nvPr/>
        </p:nvGraphicFramePr>
        <p:xfrm>
          <a:off x="8225975" y="597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{FA79D841-7F90-4561-92FD-1988CCF32049}</a:tableStyleId>
              </a:tblPr>
              <a:tblGrid>
                <a:gridCol w="5821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SMILES</a:t>
                      </a:r>
                      <a:endParaRPr b="1" sz="1000"/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C[C@H](C1=CC=CC(=C1)C2=CN=CN=C2)NC3=C4C=C(C(=CC4=NC(=N3)C)OC)OC</a:t>
                      </a:r>
                      <a:endParaRPr sz="10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C[C@H](C1=CC=CC(=C1)C2=CC=CC(=C2)OCC3CC3)NC4=C5C=C(C(=CC5=NC(=N4)C)OC)OC</a:t>
                      </a:r>
                      <a:endParaRPr sz="10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C[C@H](C1=CC=CC(=C1)C2=C3C=CN=CC3=CC=C2)NC4=C5C=C(C(=CC5=NC(=N4)C)OC)OC</a:t>
                      </a:r>
                      <a:endParaRPr sz="10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3" name="Google Shape;433;p32"/>
          <p:cNvSpPr/>
          <p:nvPr/>
        </p:nvSpPr>
        <p:spPr>
          <a:xfrm>
            <a:off x="11232875" y="5028263"/>
            <a:ext cx="20805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SMILES 변환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2"/>
          <p:cNvSpPr txBox="1"/>
          <p:nvPr/>
        </p:nvSpPr>
        <p:spPr>
          <a:xfrm>
            <a:off x="5936650" y="7463950"/>
            <a:ext cx="3855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성능 평가 결과</a:t>
            </a:r>
            <a:endParaRPr b="1" i="0" sz="2600" u="none" cap="none" strike="noStrike">
              <a:solidFill>
                <a:srgbClr val="000000"/>
              </a:solidFill>
            </a:endParaRPr>
          </a:p>
        </p:txBody>
      </p:sp>
      <p:graphicFrame>
        <p:nvGraphicFramePr>
          <p:cNvPr id="435" name="Google Shape;435;p32"/>
          <p:cNvGraphicFramePr/>
          <p:nvPr/>
        </p:nvGraphicFramePr>
        <p:xfrm>
          <a:off x="5936667" y="80391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{FA79D841-7F90-4561-92FD-1988CCF32049}</a:tableStyleId>
              </a:tblPr>
              <a:tblGrid>
                <a:gridCol w="1869425"/>
                <a:gridCol w="2125700"/>
                <a:gridCol w="2404400"/>
                <a:gridCol w="2404400"/>
                <a:gridCol w="2404400"/>
              </a:tblGrid>
              <a:tr h="4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</a:rPr>
                        <a:t> </a:t>
                      </a:r>
                      <a:endParaRPr b="1" i="0" sz="17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700" u="none" cap="none" strike="noStrike">
                          <a:solidFill>
                            <a:srgbClr val="000000"/>
                          </a:solidFill>
                        </a:rPr>
                        <a:t> </a:t>
                      </a:r>
                      <a:endParaRPr b="1" i="0" sz="17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 u="none" cap="none" strike="noStrike">
                          <a:solidFill>
                            <a:srgbClr val="000000"/>
                          </a:solidFill>
                        </a:rPr>
                        <a:t>전체</a:t>
                      </a:r>
                      <a:r>
                        <a:rPr i="0" lang="en-US" sz="1700" u="none" cap="none" strike="noStrike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700"/>
                        <a:t>IUPAC</a:t>
                      </a:r>
                      <a:r>
                        <a:rPr i="0" lang="en-US" sz="1700" u="none" cap="none" strike="noStrike">
                          <a:solidFill>
                            <a:srgbClr val="000000"/>
                          </a:solidFill>
                        </a:rPr>
                        <a:t> 수</a:t>
                      </a:r>
                      <a:endParaRPr i="0" sz="17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모델 추출 IUPAC 수</a:t>
                      </a:r>
                      <a:endParaRPr i="0" sz="17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추출 성공률</a:t>
                      </a:r>
                      <a:endParaRPr i="0" sz="17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 추출 IUPAC 수 대비 </a:t>
                      </a:r>
                      <a:endParaRPr sz="17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SMILES 변환 성공률</a:t>
                      </a:r>
                      <a:endParaRPr sz="17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  <a:tr h="213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WO2018172250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(p137 - 171)</a:t>
                      </a:r>
                      <a:endParaRPr i="0" sz="17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143</a:t>
                      </a:r>
                      <a:endParaRPr i="0" sz="17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111</a:t>
                      </a:r>
                      <a:endParaRPr i="0" sz="17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77.62%</a:t>
                      </a:r>
                      <a:endParaRPr i="0" sz="17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100%</a:t>
                      </a:r>
                      <a:endParaRPr i="0" sz="17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6" name="Google Shape;436;p3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800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9600" y="2209800"/>
            <a:ext cx="11061700" cy="1117600"/>
          </a:xfrm>
          <a:prstGeom prst="rect">
            <a:avLst/>
          </a:prstGeom>
          <a:noFill/>
          <a:ln>
            <a:noFill/>
          </a:ln>
          <a:effectLst>
            <a:outerShdw dir="5400000" dist="128365">
              <a:srgbClr val="E6E6E6"/>
            </a:outerShdw>
          </a:effectLst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9600" y="3657600"/>
            <a:ext cx="11061700" cy="1117600"/>
          </a:xfrm>
          <a:prstGeom prst="rect">
            <a:avLst/>
          </a:prstGeom>
          <a:noFill/>
          <a:ln>
            <a:noFill/>
          </a:ln>
          <a:effectLst>
            <a:outerShdw dir="5400000" dist="128365">
              <a:srgbClr val="E6E6E6"/>
            </a:outerShdw>
          </a:effectLst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9600" y="5105400"/>
            <a:ext cx="11061700" cy="1117600"/>
          </a:xfrm>
          <a:prstGeom prst="rect">
            <a:avLst/>
          </a:prstGeom>
          <a:noFill/>
          <a:ln>
            <a:noFill/>
          </a:ln>
          <a:effectLst>
            <a:outerShdw dir="5400000" dist="128365">
              <a:srgbClr val="E6E6E6"/>
            </a:outerShdw>
          </a:effectLst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9600" y="6540500"/>
            <a:ext cx="11061700" cy="1117600"/>
          </a:xfrm>
          <a:prstGeom prst="rect">
            <a:avLst/>
          </a:prstGeom>
          <a:noFill/>
          <a:ln>
            <a:noFill/>
          </a:ln>
          <a:effectLst>
            <a:outerShdw dir="5400000" dist="128365">
              <a:srgbClr val="E6E6E6"/>
            </a:outerShdw>
          </a:effectLst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6900" y="7988300"/>
            <a:ext cx="11061700" cy="1117600"/>
          </a:xfrm>
          <a:prstGeom prst="rect">
            <a:avLst/>
          </a:prstGeom>
          <a:noFill/>
          <a:ln>
            <a:noFill/>
          </a:ln>
          <a:effectLst>
            <a:outerShdw dir="5400000" dist="128365">
              <a:srgbClr val="E6E6E6"/>
            </a:outerShdw>
          </a:effectLst>
        </p:spPr>
      </p:pic>
      <p:pic>
        <p:nvPicPr>
          <p:cNvPr id="106" name="Google Shape;10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2100" y="1803400"/>
            <a:ext cx="139700" cy="1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/>
        </p:nvSpPr>
        <p:spPr>
          <a:xfrm>
            <a:off x="7454900" y="8280400"/>
            <a:ext cx="7886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기대효과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및 느낀점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21300" y="7696200"/>
            <a:ext cx="24892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AIFFELTON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1498600" y="1905000"/>
            <a:ext cx="3162300" cy="1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목차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1803400" y="1625600"/>
            <a:ext cx="30988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A0A0A0"/>
                </a:solidFill>
                <a:latin typeface="Anek Bangla"/>
                <a:ea typeface="Anek Bangla"/>
                <a:cs typeface="Anek Bangla"/>
                <a:sym typeface="Anek Bangla"/>
              </a:rPr>
              <a:t>INDEX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7454900" y="2501900"/>
            <a:ext cx="85852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소개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57800" y="1917700"/>
            <a:ext cx="25400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/>
        </p:nvSpPr>
        <p:spPr>
          <a:xfrm>
            <a:off x="7454900" y="3949700"/>
            <a:ext cx="85852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08600" y="3365500"/>
            <a:ext cx="25019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/>
        </p:nvSpPr>
        <p:spPr>
          <a:xfrm>
            <a:off x="7454900" y="5359400"/>
            <a:ext cx="7239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YJS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21300" y="4813300"/>
            <a:ext cx="25019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 txBox="1"/>
          <p:nvPr/>
        </p:nvSpPr>
        <p:spPr>
          <a:xfrm>
            <a:off x="7454900" y="6794500"/>
            <a:ext cx="61341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차별화된 핵심 요소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34000" y="6248400"/>
            <a:ext cx="2501900" cy="20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4185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3296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3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AIFFELTON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3"/>
          <p:cNvSpPr txBox="1"/>
          <p:nvPr/>
        </p:nvSpPr>
        <p:spPr>
          <a:xfrm>
            <a:off x="1320800" y="5969000"/>
            <a:ext cx="116586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80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rPr>
              <a:t>YJS Agent</a:t>
            </a:r>
            <a:endParaRPr b="1" i="0" sz="8000" u="none" cap="none" strike="noStrik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pic>
        <p:nvPicPr>
          <p:cNvPr id="447" name="Google Shape;44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0800" y="3505100"/>
            <a:ext cx="2463900" cy="24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0352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455" name="Google Shape;455;p34"/>
          <p:cNvSpPr txBox="1"/>
          <p:nvPr/>
        </p:nvSpPr>
        <p:spPr>
          <a:xfrm>
            <a:off x="2908300" y="1828800"/>
            <a:ext cx="125793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chemeClr val="dk1"/>
                </a:solidFill>
              </a:rPr>
              <a:t>Agent 시스템 구축 - LangChain &amp; Streamlit 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34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AIFFELTON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4"/>
          <p:cNvSpPr txBox="1"/>
          <p:nvPr/>
        </p:nvSpPr>
        <p:spPr>
          <a:xfrm>
            <a:off x="1371600" y="1739900"/>
            <a:ext cx="1130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b="1" i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8" name="Google Shape;458;p34"/>
          <p:cNvPicPr preferRelativeResize="0"/>
          <p:nvPr/>
        </p:nvPicPr>
        <p:blipFill rotWithShape="1">
          <a:blip r:embed="rId6">
            <a:alphaModFix/>
          </a:blip>
          <a:srcRect b="37641" l="16890" r="15765" t="37778"/>
          <a:stretch/>
        </p:blipFill>
        <p:spPr>
          <a:xfrm>
            <a:off x="1143000" y="3225425"/>
            <a:ext cx="3543299" cy="6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4"/>
          <p:cNvSpPr txBox="1"/>
          <p:nvPr/>
        </p:nvSpPr>
        <p:spPr>
          <a:xfrm>
            <a:off x="1213200" y="4036800"/>
            <a:ext cx="8330700" cy="3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LLM을 기반으로 애플리케이션을 개발하기 위한 오픈 소스 프레임워크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여러 핵심 모듈로 구성되어 있어 유연하고 확장 가능한 agent system을 구축할 수 있음 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chemeClr val="dk1"/>
                </a:solidFill>
              </a:rPr>
              <a:t>Model I/O: 다양한 LLM과 통합하여 텍스트 생성 및 분석 작업을 수행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chemeClr val="dk1"/>
                </a:solidFill>
              </a:rPr>
              <a:t>Prompt Templates: 사용자 입력을 모델이 이해할 수 있는 형식으로 변환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chemeClr val="dk1"/>
                </a:solidFill>
              </a:rPr>
              <a:t>Chains: 여러 작업 단계를 연결하여 복잡한 워크플로우를 구성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chemeClr val="dk1"/>
                </a:solidFill>
              </a:rPr>
              <a:t>Memory: 이전 대화나 작업의 컨텍스트를 저장하고 활용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chemeClr val="dk1"/>
                </a:solidFill>
              </a:rPr>
              <a:t>Agents &amp; Tools: 외부 데이터 소스나 API와 상호작용하여 실시간 데이터를 처리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Agent는 목표 달성을 위해 환경과 상호작용하며 의사 결정을 내리고 행동을 취하는 지능형 개</a:t>
            </a:r>
            <a:r>
              <a:rPr lang="en-US" sz="1500">
                <a:solidFill>
                  <a:schemeClr val="dk1"/>
                </a:solidFill>
              </a:rPr>
              <a:t>체로 작동함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Agent가 다양한 외부 리소스와 도구를 활용할 수 있도록 지원하며 메모리 컴포넌트를 통해 agent는 이전 대화나 작업의 컨텍스트를 유지할 수 있음. 이는 장기적인 상호작용과 복잡한 작업 처리에 필수임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60" name="Google Shape;460;p34"/>
          <p:cNvSpPr txBox="1"/>
          <p:nvPr/>
        </p:nvSpPr>
        <p:spPr>
          <a:xfrm>
            <a:off x="10972800" y="9277350"/>
            <a:ext cx="521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출처: </a:t>
            </a:r>
            <a:r>
              <a:rPr lang="en-US" sz="800" u="sng">
                <a:solidFill>
                  <a:schemeClr val="hlink"/>
                </a:solidFill>
                <a:hlinkClick r:id="rId7"/>
              </a:rPr>
              <a:t>LangChain tutorial #1: Build an LLM-powered app in 18 lines of code</a:t>
            </a:r>
            <a:endParaRPr sz="800"/>
          </a:p>
        </p:txBody>
      </p:sp>
      <p:sp>
        <p:nvSpPr>
          <p:cNvPr id="461" name="Google Shape;461;p34"/>
          <p:cNvSpPr txBox="1"/>
          <p:nvPr/>
        </p:nvSpPr>
        <p:spPr>
          <a:xfrm>
            <a:off x="7172325" y="7353300"/>
            <a:ext cx="548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2" name="Google Shape;462;p34"/>
          <p:cNvGrpSpPr/>
          <p:nvPr/>
        </p:nvGrpSpPr>
        <p:grpSpPr>
          <a:xfrm>
            <a:off x="9789888" y="3059425"/>
            <a:ext cx="7355115" cy="6288623"/>
            <a:chOff x="9789888" y="3059425"/>
            <a:chExt cx="7355115" cy="6288623"/>
          </a:xfrm>
        </p:grpSpPr>
        <p:pic>
          <p:nvPicPr>
            <p:cNvPr id="463" name="Google Shape;463;p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789888" y="3059425"/>
              <a:ext cx="7355115" cy="62886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4" name="Google Shape;464;p34"/>
            <p:cNvSpPr/>
            <p:nvPr/>
          </p:nvSpPr>
          <p:spPr>
            <a:xfrm rot="-162452">
              <a:off x="10734935" y="4285117"/>
              <a:ext cx="609681" cy="4207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5" name="Google Shape;465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7275" y="7777203"/>
            <a:ext cx="3199411" cy="8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4"/>
          <p:cNvSpPr txBox="1"/>
          <p:nvPr/>
        </p:nvSpPr>
        <p:spPr>
          <a:xfrm>
            <a:off x="4256675" y="7937700"/>
            <a:ext cx="479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빠르고 쉽게 웹 애플리케이션을 만들 수 있도록 도와주는 파이썬 라이브러</a:t>
            </a:r>
            <a:r>
              <a:rPr lang="en-US" sz="1500">
                <a:solidFill>
                  <a:schemeClr val="dk1"/>
                </a:solidFill>
              </a:rPr>
              <a:t>리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67" name="Google Shape;467;p34"/>
          <p:cNvSpPr txBox="1"/>
          <p:nvPr/>
        </p:nvSpPr>
        <p:spPr>
          <a:xfrm>
            <a:off x="1143000" y="8867700"/>
            <a:ext cx="1026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2"/>
                </a:solidFill>
              </a:rPr>
              <a:t>Langchain의 대화 모델과 Streamlit의 UI 컴포넌트를 결합하여 챗봇 인터페이스를 구축하였음 </a:t>
            </a:r>
            <a:endParaRPr b="1" i="1" sz="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0352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475" name="Google Shape;475;p35"/>
          <p:cNvSpPr txBox="1"/>
          <p:nvPr/>
        </p:nvSpPr>
        <p:spPr>
          <a:xfrm>
            <a:off x="2908300" y="1828800"/>
            <a:ext cx="11559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chemeClr val="dk1"/>
                </a:solidFill>
              </a:rPr>
              <a:t>YJS Agent 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5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AIFFELTON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35"/>
          <p:cNvSpPr txBox="1"/>
          <p:nvPr/>
        </p:nvSpPr>
        <p:spPr>
          <a:xfrm>
            <a:off x="1371600" y="1739900"/>
            <a:ext cx="1130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b="1" i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8" name="Google Shape;47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5300" y="3197500"/>
            <a:ext cx="12458824" cy="6369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0352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486" name="Google Shape;486;p36"/>
          <p:cNvSpPr txBox="1"/>
          <p:nvPr/>
        </p:nvSpPr>
        <p:spPr>
          <a:xfrm>
            <a:off x="2908300" y="1828800"/>
            <a:ext cx="11559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chemeClr val="dk1"/>
                </a:solidFill>
              </a:rPr>
              <a:t>YJS Agent - </a:t>
            </a:r>
            <a:r>
              <a:rPr lang="en-US" sz="5000">
                <a:solidFill>
                  <a:schemeClr val="dk1"/>
                </a:solidFill>
              </a:rPr>
              <a:t>시연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36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AIFFELTON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6"/>
          <p:cNvSpPr txBox="1"/>
          <p:nvPr/>
        </p:nvSpPr>
        <p:spPr>
          <a:xfrm>
            <a:off x="1371600" y="1739900"/>
            <a:ext cx="1130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b="1" i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9" name="Google Shape;489;p36" title="250209_AIGEN_YJS_시연영상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4200" y="3089050"/>
            <a:ext cx="8671825" cy="65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4185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3296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37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AIFFELTON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7"/>
          <p:cNvSpPr txBox="1"/>
          <p:nvPr/>
        </p:nvSpPr>
        <p:spPr>
          <a:xfrm>
            <a:off x="1320800" y="5969000"/>
            <a:ext cx="116586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b="1" lang="en-US" sz="80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rPr>
              <a:t>차별화된 핵심 요소</a:t>
            </a:r>
            <a:endParaRPr b="1" i="0" sz="8000" u="none" cap="none" strike="noStrik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pic>
        <p:nvPicPr>
          <p:cNvPr id="500" name="Google Shape;500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0800" y="3505100"/>
            <a:ext cx="2463900" cy="24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0352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508" name="Google Shape;508;p38"/>
          <p:cNvSpPr txBox="1"/>
          <p:nvPr/>
        </p:nvSpPr>
        <p:spPr>
          <a:xfrm>
            <a:off x="2908300" y="1828800"/>
            <a:ext cx="11559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chemeClr val="dk1"/>
                </a:solidFill>
              </a:rPr>
              <a:t>차별화된 핵심 요소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8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AIFFELTON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8"/>
          <p:cNvSpPr txBox="1"/>
          <p:nvPr/>
        </p:nvSpPr>
        <p:spPr>
          <a:xfrm>
            <a:off x="1371600" y="1739900"/>
            <a:ext cx="1130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b="1" i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38"/>
          <p:cNvSpPr txBox="1"/>
          <p:nvPr/>
        </p:nvSpPr>
        <p:spPr>
          <a:xfrm>
            <a:off x="1585900" y="3895600"/>
            <a:ext cx="12882300" cy="4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b="1" lang="en-US" sz="2600">
                <a:solidFill>
                  <a:schemeClr val="dk1"/>
                </a:solidFill>
                <a:highlight>
                  <a:srgbClr val="FFF2CC"/>
                </a:highlight>
              </a:rPr>
              <a:t>구조-활성 관계 파악을 위한 특허 및 문헌 데이터의 자동 분석</a:t>
            </a:r>
            <a:endParaRPr b="1" sz="30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기존 수작업 중심의 데이터 처리 방식에 비해</a:t>
            </a:r>
            <a:r>
              <a:rPr b="1" lang="en-US" sz="2300">
                <a:solidFill>
                  <a:schemeClr val="dk1"/>
                </a:solidFill>
              </a:rPr>
              <a:t> 효율적이고 혁신적인 해결책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</a:endParaRPr>
          </a:p>
          <a:p>
            <a:pPr indent="-3937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b="1" lang="en-US" sz="2600">
                <a:solidFill>
                  <a:schemeClr val="dk1"/>
                </a:solidFill>
                <a:highlight>
                  <a:srgbClr val="FFF2CC"/>
                </a:highlight>
              </a:rPr>
              <a:t>본 프로젝트는 여러 분석 도구를 통합하여 복합적인 데이터 처리를 지원함</a:t>
            </a:r>
            <a:endParaRPr b="1" sz="28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기존의 데이터 분석 서비스는 주로 단일 툴에 의존하거나 특정 작업에 한정됨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937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b="1" lang="en-US" sz="2600">
                <a:solidFill>
                  <a:schemeClr val="dk1"/>
                </a:solidFill>
                <a:highlight>
                  <a:srgbClr val="FFF2CC"/>
                </a:highlight>
              </a:rPr>
              <a:t>사용자의 요청을 이해하고 최적화된 분석 흐름을 설계하고 실행하는 LLM Agent 적용</a:t>
            </a:r>
            <a:endParaRPr b="1" sz="28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기존엔 대부분 고정된 프로세스를 적용함 </a:t>
            </a:r>
            <a:endParaRPr b="1"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4185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3296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39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AIFFELTON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39"/>
          <p:cNvSpPr txBox="1"/>
          <p:nvPr/>
        </p:nvSpPr>
        <p:spPr>
          <a:xfrm>
            <a:off x="1320800" y="5969000"/>
            <a:ext cx="116586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80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rPr>
              <a:t>기대효과 및 느낀점</a:t>
            </a:r>
            <a:endParaRPr b="1" i="0" sz="8000" u="none" cap="none" strike="noStrik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pic>
        <p:nvPicPr>
          <p:cNvPr id="522" name="Google Shape;52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0800" y="3505100"/>
            <a:ext cx="2463900" cy="24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0352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530" name="Google Shape;530;p40"/>
          <p:cNvSpPr txBox="1"/>
          <p:nvPr/>
        </p:nvSpPr>
        <p:spPr>
          <a:xfrm>
            <a:off x="2908300" y="1828800"/>
            <a:ext cx="11559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chemeClr val="dk1"/>
                </a:solidFill>
              </a:rPr>
              <a:t>기대효과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0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AIFFELTON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40"/>
          <p:cNvSpPr txBox="1"/>
          <p:nvPr/>
        </p:nvSpPr>
        <p:spPr>
          <a:xfrm>
            <a:off x="1371600" y="1739900"/>
            <a:ext cx="1130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endParaRPr b="1" i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40"/>
          <p:cNvSpPr txBox="1"/>
          <p:nvPr/>
        </p:nvSpPr>
        <p:spPr>
          <a:xfrm>
            <a:off x="1045600" y="3785450"/>
            <a:ext cx="16569300" cy="4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b="1" lang="en-US" sz="2500">
                <a:solidFill>
                  <a:schemeClr val="dk1"/>
                </a:solidFill>
              </a:rPr>
              <a:t>신약 개발 초기 단계에서 </a:t>
            </a:r>
            <a:r>
              <a:rPr b="1" lang="en-US" sz="2500">
                <a:solidFill>
                  <a:srgbClr val="CC0000"/>
                </a:solidFill>
              </a:rPr>
              <a:t>시간과 비용 절감</a:t>
            </a:r>
            <a:endParaRPr b="1" sz="2500">
              <a:solidFill>
                <a:srgbClr val="CC0000"/>
              </a:solidFill>
            </a:endParaRPr>
          </a:p>
          <a:p>
            <a:pPr indent="-3746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특허 및 문헌 데이터 분석 자동화를 통해 물질 발굴 및 최적화 단계의 소요 시간을 단축하고, 인건비 및 기타 비용 절감이 가능함</a:t>
            </a:r>
            <a:endParaRPr sz="2300">
              <a:solidFill>
                <a:schemeClr val="dk1"/>
              </a:solidFill>
            </a:endParaRPr>
          </a:p>
          <a:p>
            <a:pPr indent="-3746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물질 구조-활성 관계 데이터를 보다 효율적으로 생성하여 개발 초기의 실패 확률이 감소함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b="1" lang="en-US" sz="2500">
                <a:solidFill>
                  <a:srgbClr val="CC0000"/>
                </a:solidFill>
              </a:rPr>
              <a:t>제약 산업</a:t>
            </a:r>
            <a:r>
              <a:rPr b="1" lang="en-US" sz="2500">
                <a:solidFill>
                  <a:schemeClr val="dk1"/>
                </a:solidFill>
              </a:rPr>
              <a:t>에서의 활용 가능성</a:t>
            </a:r>
            <a:endParaRPr b="1" sz="2500">
              <a:solidFill>
                <a:schemeClr val="dk1"/>
              </a:solidFill>
            </a:endParaRPr>
          </a:p>
          <a:p>
            <a:pPr indent="-3746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물질 발굴 및 설계 과정을 자동화함으로써 중소형 제약사도 데이터 기반 신약 개발에 접근할 수 있는 기회를 제공함</a:t>
            </a:r>
            <a:endParaRPr sz="2300">
              <a:solidFill>
                <a:schemeClr val="dk1"/>
              </a:solidFill>
            </a:endParaRPr>
          </a:p>
          <a:p>
            <a:pPr indent="-3746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제약사의 연구 생산성을 증대시키고, 데이터 분석 및 통합 시스템의 상용화를 통한 비즈니스 모델 창출이 가능함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b="1" lang="en-US" sz="2500">
                <a:solidFill>
                  <a:srgbClr val="CC0000"/>
                </a:solidFill>
              </a:rPr>
              <a:t>연구와 교육</a:t>
            </a:r>
            <a:r>
              <a:rPr b="1" lang="en-US" sz="2500">
                <a:solidFill>
                  <a:schemeClr val="dk1"/>
                </a:solidFill>
              </a:rPr>
              <a:t>에서의 활용</a:t>
            </a:r>
            <a:endParaRPr b="1" sz="2500">
              <a:solidFill>
                <a:schemeClr val="dk1"/>
              </a:solidFill>
            </a:endParaRPr>
          </a:p>
          <a:p>
            <a:pPr indent="-3746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대규모 화학 데이터 처리와 구조-활성 관계 분석 툴을 연구소 및 교육기관에 제공하여 연구 효율성을 향상시킬 수 있음</a:t>
            </a:r>
            <a:endParaRPr sz="2300">
              <a:solidFill>
                <a:schemeClr val="dk1"/>
              </a:solidFill>
            </a:endParaRPr>
          </a:p>
          <a:p>
            <a:pPr indent="-3746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화학 및 제약 관련 학습 자료로 활용하여 차세대 연구 인력 양성에 도움을 줌</a:t>
            </a:r>
            <a:endParaRPr b="1"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7000" y="7531100"/>
            <a:ext cx="18541999" cy="2997200"/>
          </a:xfrm>
          <a:prstGeom prst="rect">
            <a:avLst/>
          </a:prstGeom>
          <a:noFill/>
          <a:ln>
            <a:noFill/>
          </a:ln>
          <a:effectLst>
            <a:outerShdw dir="5400000" dist="230245">
              <a:srgbClr val="D8D8D8"/>
            </a:outerShdw>
          </a:effectLst>
        </p:spPr>
      </p:pic>
      <p:pic>
        <p:nvPicPr>
          <p:cNvPr id="551" name="Google Shape;551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3000" y="7924800"/>
            <a:ext cx="16002000" cy="1295400"/>
          </a:xfrm>
          <a:prstGeom prst="rect">
            <a:avLst/>
          </a:prstGeom>
          <a:noFill/>
          <a:ln>
            <a:noFill/>
          </a:ln>
          <a:effectLst>
            <a:outerShdw dir="5400000" dist="119617">
              <a:srgbClr val="D8D8D8"/>
            </a:outerShdw>
          </a:effectLst>
        </p:spPr>
      </p:pic>
      <p:pic>
        <p:nvPicPr>
          <p:cNvPr id="553" name="Google Shape;553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3000" y="1257300"/>
            <a:ext cx="2286000" cy="622300"/>
          </a:xfrm>
          <a:prstGeom prst="rect">
            <a:avLst/>
          </a:prstGeom>
          <a:noFill/>
          <a:ln>
            <a:noFill/>
          </a:ln>
          <a:effectLst>
            <a:outerShdw dir="5400000" dist="71225">
              <a:srgbClr val="D8D8D8"/>
            </a:outerShdw>
          </a:effectLst>
        </p:spPr>
      </p:pic>
      <p:sp>
        <p:nvSpPr>
          <p:cNvPr id="554" name="Google Shape;554;p42"/>
          <p:cNvSpPr txBox="1"/>
          <p:nvPr/>
        </p:nvSpPr>
        <p:spPr>
          <a:xfrm>
            <a:off x="1397000" y="1384300"/>
            <a:ext cx="1778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595959"/>
                </a:solidFill>
                <a:latin typeface="Anek Bangla"/>
                <a:ea typeface="Anek Bangla"/>
                <a:cs typeface="Anek Bangla"/>
                <a:sym typeface="Anek Bangla"/>
              </a:rPr>
              <a:t>2025.02.10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42"/>
          <p:cNvSpPr txBox="1"/>
          <p:nvPr/>
        </p:nvSpPr>
        <p:spPr>
          <a:xfrm>
            <a:off x="1283925" y="2383625"/>
            <a:ext cx="148389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lang="en-US" sz="8400">
                <a:latin typeface="Calibri"/>
                <a:ea typeface="Calibri"/>
                <a:cs typeface="Calibri"/>
                <a:sym typeface="Calibri"/>
              </a:rPr>
              <a:t>감사합니다.</a:t>
            </a:r>
            <a:endParaRPr b="0" i="0" sz="8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42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AIFFELTON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42"/>
          <p:cNvSpPr txBox="1"/>
          <p:nvPr/>
        </p:nvSpPr>
        <p:spPr>
          <a:xfrm>
            <a:off x="9084150" y="8126450"/>
            <a:ext cx="5637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9" name="Google Shape;559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67925" y="8221648"/>
            <a:ext cx="2245442" cy="6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3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AIFFELTON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43"/>
          <p:cNvSpPr txBox="1"/>
          <p:nvPr/>
        </p:nvSpPr>
        <p:spPr>
          <a:xfrm>
            <a:off x="5620250" y="3817050"/>
            <a:ext cx="7047600" cy="3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0">
                <a:solidFill>
                  <a:schemeClr val="dk1"/>
                </a:solidFill>
              </a:rPr>
              <a:t>Q &amp; A</a:t>
            </a:r>
            <a:endParaRPr i="0" sz="200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800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4185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3296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5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AIFFELTON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프로젝트 소개</a:t>
            </a:r>
            <a:endParaRPr b="1" i="0" sz="1400" u="none" cap="none" strike="noStrik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0800" y="3505200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800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138" name="Google Shape;138;p16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배경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AIFFELTON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1371600" y="1739900"/>
            <a:ext cx="1130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1" i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1350" y="3292600"/>
            <a:ext cx="16205302" cy="6126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149" name="Google Shape;149;p17"/>
          <p:cNvSpPr txBox="1"/>
          <p:nvPr/>
        </p:nvSpPr>
        <p:spPr>
          <a:xfrm>
            <a:off x="2908300" y="18288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latin typeface="Calibri"/>
                <a:ea typeface="Calibri"/>
                <a:cs typeface="Calibri"/>
                <a:sym typeface="Calibri"/>
              </a:rPr>
              <a:t>LLM AGENT 사용 배경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AIFFELTON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1371600" y="1739900"/>
            <a:ext cx="1130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1" i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1234400" y="2959100"/>
            <a:ext cx="16124100" cy="6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★"/>
            </a:pPr>
            <a:r>
              <a:rPr b="1" lang="en-US" sz="2100">
                <a:solidFill>
                  <a:schemeClr val="dk1"/>
                </a:solidFill>
                <a:highlight>
                  <a:schemeClr val="lt1"/>
                </a:highlight>
              </a:rPr>
              <a:t>시간 및 효율성 향상</a:t>
            </a:r>
            <a:endParaRPr b="1" sz="2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</a:rPr>
              <a:t>빠른 데이터 처리: 필요한 정보를 자동으로 추출하여, 사람이 일일이 확인하는 것보다 훨씬 빠르게 작업을 수행할 수 있</a:t>
            </a: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</a:rPr>
              <a:t>음</a:t>
            </a:r>
            <a:endParaRPr sz="2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</a:rPr>
              <a:t>자동화된 파이프라인</a:t>
            </a: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</a:rPr>
              <a:t>: 수많은 문서를 한 번에 처리할 수 있어 효율적</a:t>
            </a: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</a:rPr>
              <a:t>임</a:t>
            </a:r>
            <a:endParaRPr sz="2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★"/>
            </a:pPr>
            <a:r>
              <a:rPr b="1" lang="en-US" sz="2100">
                <a:solidFill>
                  <a:schemeClr val="dk1"/>
                </a:solidFill>
                <a:highlight>
                  <a:schemeClr val="lt1"/>
                </a:highlight>
              </a:rPr>
              <a:t>일관성 및 신뢰성 강화</a:t>
            </a:r>
            <a:endParaRPr b="1" sz="2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</a:rPr>
              <a:t>오류 최소화: 사람이 수동으로 처리할 때 발생할 수 있는 실수나 주관적 해석이 개입될 여지를 줄여, 보다 일관되고 정확한 데이터 추출이 가능</a:t>
            </a: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</a:rPr>
              <a:t>함</a:t>
            </a:r>
            <a:endParaRPr sz="2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</a:rPr>
              <a:t>표준화된 프로세스: 정</a:t>
            </a: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</a:rPr>
              <a:t>해진 알고리즘과 규칙에 따라 데이터를 처리하므로, 동일한 조건 하에서는 항상 재현 가능한 결과를 제공</a:t>
            </a: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</a:rPr>
              <a:t>함</a:t>
            </a:r>
            <a:endParaRPr sz="2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★"/>
            </a:pPr>
            <a:r>
              <a:rPr b="1" lang="en-US" sz="2100">
                <a:solidFill>
                  <a:schemeClr val="dk1"/>
                </a:solidFill>
                <a:highlight>
                  <a:schemeClr val="lt1"/>
                </a:highlight>
              </a:rPr>
              <a:t>자원 및 비용 절감</a:t>
            </a:r>
            <a:endParaRPr b="1" sz="2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</a:rPr>
              <a:t>인력 부담 감소: </a:t>
            </a: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</a:rPr>
              <a:t>반복적이고 시간이 많이 소요되는 작업에서 인력을 해방시켜, 더 부가가치가 높은 업무에 집중할 수 있</a:t>
            </a: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</a:rPr>
              <a:t>음</a:t>
            </a:r>
            <a:endParaRPr sz="2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</a:rPr>
              <a:t>비용 효율성: 장기적으로 인건비 및 시간 비용 절감에 크게 기여</a:t>
            </a: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</a:rPr>
              <a:t>함</a:t>
            </a:r>
            <a:endParaRPr sz="2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★"/>
            </a:pPr>
            <a:r>
              <a:rPr b="1" lang="en-US" sz="2100">
                <a:solidFill>
                  <a:schemeClr val="dk1"/>
                </a:solidFill>
                <a:highlight>
                  <a:schemeClr val="lt1"/>
                </a:highlight>
              </a:rPr>
              <a:t>연계 및 통합의 용이성</a:t>
            </a:r>
            <a:endParaRPr b="1" sz="2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</a:rPr>
              <a:t>다양한 데이터 소스와의 통합: 자동으로 추출된 데이터는 SMILES나 다른 표준화된 포맷으로 변환되어, 다양한 분석 도구나 데이터베이스와 쉽게 연계할 수 있</a:t>
            </a: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</a:rPr>
              <a:t>음</a:t>
            </a:r>
            <a:endParaRPr sz="2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</a:rPr>
              <a:t>후속 분석 및 시각화: 구조 활성 데이터를 자동화된 방식으로 처리하면, 이를 기반으로 한 머신러닝 모델링, 시각화, 추가 분석 등이 원활하게 이루어</a:t>
            </a: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</a:rPr>
              <a:t>짐</a:t>
            </a:r>
            <a:endParaRPr sz="2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★"/>
            </a:pPr>
            <a:r>
              <a:rPr b="1" lang="en-US" sz="2100">
                <a:solidFill>
                  <a:schemeClr val="dk1"/>
                </a:solidFill>
                <a:highlight>
                  <a:schemeClr val="lt1"/>
                </a:highlight>
              </a:rPr>
              <a:t>스케일 및 유연성</a:t>
            </a:r>
            <a:endParaRPr b="1" sz="2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</a:rPr>
              <a:t>대용량 데이터 처리: 수백, 수천 페이지의 PDF 파일에서 데이터를 빠르게 처리할 수 있어, 대규모 연구나 데이터 마이닝에 적합</a:t>
            </a: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</a:rPr>
              <a:t>함</a:t>
            </a:r>
            <a:endParaRPr sz="2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</a:rPr>
              <a:t>동적 업데이트: 새로운 데이터나 문서 형식이 추가되더라도, 에이전트를 업데이트하여 유연하게 대응할 수 있</a:t>
            </a: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</a:rPr>
              <a:t>음</a:t>
            </a:r>
            <a:endParaRPr sz="21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800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D8D8D8"/>
            </a:outerShdw>
          </a:effectLst>
        </p:spPr>
      </p:pic>
      <p:pic>
        <p:nvPicPr>
          <p:cNvPr id="160" name="Google Shape;16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3000" y="4470400"/>
            <a:ext cx="16002000" cy="48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03600" y="3416300"/>
            <a:ext cx="2667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541500" y="3505200"/>
            <a:ext cx="2667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해결</a:t>
            </a: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아이디어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AIFFELTON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1803400" y="4724400"/>
            <a:ext cx="14732000" cy="42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✅ </a:t>
            </a:r>
            <a:r>
              <a:rPr b="1" lang="en-US" sz="2500">
                <a:solidFill>
                  <a:schemeClr val="dk1"/>
                </a:solidFill>
              </a:rPr>
              <a:t>1. LLM 기반 자동화 시스템 구축</a:t>
            </a:r>
            <a:endParaRPr b="1" sz="2500">
              <a:solidFill>
                <a:schemeClr val="dk1"/>
              </a:solidFill>
            </a:endParaRPr>
          </a:p>
          <a:p>
            <a:pPr indent="-374650" lvl="0" marL="914400" marR="0" rtl="0" algn="l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사용자의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요청을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이해하고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적절한</a:t>
            </a:r>
            <a:r>
              <a:rPr b="1" i="0" lang="en-US" sz="23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1" i="0" lang="en-US" sz="23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도구를</a:t>
            </a:r>
            <a:r>
              <a:rPr b="1" i="0" lang="en-US" sz="23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선택</a:t>
            </a:r>
            <a:r>
              <a:rPr b="1" i="0" lang="en-US" sz="23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1" i="0" lang="en-US" sz="23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실행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하는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에이전트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개발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✅ </a:t>
            </a:r>
            <a:r>
              <a:rPr b="1" lang="en-US" sz="2500">
                <a:solidFill>
                  <a:schemeClr val="dk1"/>
                </a:solidFill>
              </a:rPr>
              <a:t>2. OCR 기술을 활용한 데이터 자동 처리</a:t>
            </a:r>
            <a:endParaRPr b="1" sz="2500">
              <a:solidFill>
                <a:schemeClr val="dk1"/>
              </a:solidFill>
            </a:endParaRPr>
          </a:p>
          <a:p>
            <a:pPr indent="-374650" lvl="0" marL="914400" marR="0" rtl="0" algn="l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b="1" i="0" lang="en-US" sz="2300" u="none" cap="none" strike="noStrike">
                <a:solidFill>
                  <a:srgbClr val="000000"/>
                </a:solidFill>
              </a:rPr>
              <a:t>IUPAC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명명법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화학</a:t>
            </a:r>
            <a:r>
              <a:rPr b="1" i="0" lang="en-US" sz="23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구조</a:t>
            </a:r>
            <a:r>
              <a:rPr b="1" i="0" lang="en-US" sz="23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표</a:t>
            </a:r>
            <a:r>
              <a:rPr b="1" i="0" lang="en-US" sz="23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자동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인식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처리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914400" marR="0" rtl="0" algn="l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물질</a:t>
            </a:r>
            <a:r>
              <a:rPr b="1" i="0" lang="en-US" sz="23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구조</a:t>
            </a:r>
            <a:r>
              <a:rPr b="1" i="0" lang="en-US" sz="2300" u="none" cap="none" strike="noStrike">
                <a:solidFill>
                  <a:srgbClr val="000000"/>
                </a:solidFill>
              </a:rPr>
              <a:t>-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1" i="0" lang="en-US" sz="2300" u="none" cap="none" strike="noStrike">
                <a:solidFill>
                  <a:srgbClr val="000000"/>
                </a:solidFill>
              </a:rPr>
              <a:t>(SAR)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1" i="0" lang="en-US" sz="23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추출</a:t>
            </a:r>
            <a:r>
              <a:rPr b="1" i="0" lang="en-US" sz="2300" u="none" cap="none" strike="noStrike">
                <a:solidFill>
                  <a:srgbClr val="000000"/>
                </a:solidFill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자동화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✅ </a:t>
            </a:r>
            <a:r>
              <a:rPr b="1" lang="en-US" sz="2500">
                <a:solidFill>
                  <a:schemeClr val="dk1"/>
                </a:solidFill>
              </a:rPr>
              <a:t>3. 최적화된 데이터 처리 파이프라인 구축</a:t>
            </a:r>
            <a:endParaRPr sz="2500"/>
          </a:p>
          <a:p>
            <a:pPr indent="-374650" lvl="0" marL="914400" marR="0" rtl="0" algn="l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물질</a:t>
            </a:r>
            <a:r>
              <a:rPr b="1" i="0" lang="en-US" sz="23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구조와</a:t>
            </a:r>
            <a:r>
              <a:rPr b="1" i="0" lang="en-US" sz="23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활성의</a:t>
            </a:r>
            <a:r>
              <a:rPr b="1" i="0" lang="en-US" sz="2300" u="none" cap="none" strike="noStrike">
                <a:solidFill>
                  <a:srgbClr val="000000"/>
                </a:solidFill>
              </a:rPr>
              <a:t> SAR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분석을</a:t>
            </a:r>
            <a:r>
              <a:rPr b="1" i="0" lang="en-US" sz="23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효율화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하기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위한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처리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최적화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914400" marR="0" rtl="0" algn="l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과정의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자동화를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신약</a:t>
            </a:r>
            <a:r>
              <a:rPr b="1" i="0" lang="en-US" sz="23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개발</a:t>
            </a:r>
            <a:r>
              <a:rPr b="1" i="0" lang="en-US" sz="23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초기</a:t>
            </a:r>
            <a:r>
              <a:rPr b="1" i="0" lang="en-US" sz="23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단계의</a:t>
            </a:r>
            <a:r>
              <a:rPr b="1" i="0" lang="en-US" sz="23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생산성</a:t>
            </a:r>
            <a:r>
              <a:rPr b="1" i="0" lang="en-US" sz="23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향상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66" name="Google Shape;166;p18"/>
          <p:cNvSpPr txBox="1"/>
          <p:nvPr/>
        </p:nvSpPr>
        <p:spPr>
          <a:xfrm>
            <a:off x="2819400" y="3467100"/>
            <a:ext cx="12649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자동화된</a:t>
            </a:r>
            <a:r>
              <a:rPr b="1" i="0" lang="en-US" sz="36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1" i="0" lang="en-US" sz="36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1" i="0" lang="en-US" sz="36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시스템</a:t>
            </a:r>
            <a:r>
              <a:rPr b="1" i="0" lang="en-US" sz="36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개발</a:t>
            </a:r>
            <a:endParaRPr b="1"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1371600" y="1739900"/>
            <a:ext cx="1130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1" i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800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D8D8D8"/>
            </a:outerShdw>
          </a:effectLst>
        </p:spPr>
      </p:pic>
      <p:pic>
        <p:nvPicPr>
          <p:cNvPr id="176" name="Google Shape;17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3000" y="4470400"/>
            <a:ext cx="16002000" cy="48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03600" y="3416300"/>
            <a:ext cx="2667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541500" y="3505200"/>
            <a:ext cx="2667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최종</a:t>
            </a: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AIFFELTON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1803400" y="4889500"/>
            <a:ext cx="14732100" cy="44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✅ </a:t>
            </a:r>
            <a:r>
              <a:rPr b="1" lang="en-US" sz="2500">
                <a:solidFill>
                  <a:schemeClr val="dk1"/>
                </a:solidFill>
              </a:rPr>
              <a:t>1. 신약 개발 생산성 향상</a:t>
            </a:r>
            <a:endParaRPr b="1" sz="2500">
              <a:solidFill>
                <a:schemeClr val="dk1"/>
              </a:solidFill>
            </a:endParaRPr>
          </a:p>
          <a:p>
            <a:pPr indent="0" lvl="0" marL="469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dk1"/>
                </a:solidFill>
              </a:rPr>
              <a:t>●신약 </a:t>
            </a:r>
            <a:r>
              <a:rPr b="1" lang="en-US" sz="2300">
                <a:solidFill>
                  <a:schemeClr val="dk1"/>
                </a:solidFill>
              </a:rPr>
              <a:t>특허 및 논문에서 물질 구조-활성(SAR) 정보 자동 추출</a:t>
            </a:r>
            <a:endParaRPr b="1" sz="2300">
              <a:solidFill>
                <a:schemeClr val="dk1"/>
              </a:solidFill>
            </a:endParaRPr>
          </a:p>
          <a:p>
            <a:pPr indent="0" lvl="0" marL="469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dk1"/>
                </a:solidFill>
              </a:rPr>
              <a:t>●초기 단계에서 </a:t>
            </a:r>
            <a:r>
              <a:rPr b="1" lang="en-US" sz="2300">
                <a:solidFill>
                  <a:schemeClr val="dk1"/>
                </a:solidFill>
              </a:rPr>
              <a:t>시간과 비용 절감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✅ </a:t>
            </a:r>
            <a:r>
              <a:rPr b="1" lang="en-US" sz="2500">
                <a:solidFill>
                  <a:schemeClr val="dk1"/>
                </a:solidFill>
              </a:rPr>
              <a:t>2. AI 기반 자동 분석 시스템 구축</a:t>
            </a:r>
            <a:endParaRPr b="1" sz="2500">
              <a:solidFill>
                <a:schemeClr val="dk1"/>
              </a:solidFill>
            </a:endParaRPr>
          </a:p>
          <a:p>
            <a:pPr indent="0" lvl="0" marL="469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dk1"/>
                </a:solidFill>
              </a:rPr>
              <a:t>●특허 및 문헌 데이터를 </a:t>
            </a:r>
            <a:r>
              <a:rPr b="1" lang="en-US" sz="2300">
                <a:solidFill>
                  <a:schemeClr val="dk1"/>
                </a:solidFill>
              </a:rPr>
              <a:t>효율적으로 분석 및 통합</a:t>
            </a:r>
            <a:endParaRPr b="1" sz="2300">
              <a:solidFill>
                <a:schemeClr val="dk1"/>
              </a:solidFill>
            </a:endParaRPr>
          </a:p>
          <a:p>
            <a:pPr indent="0" lvl="0" marL="469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dk1"/>
                </a:solidFill>
              </a:rPr>
              <a:t>●기존의 </a:t>
            </a:r>
            <a:r>
              <a:rPr b="1" lang="en-US" sz="2300">
                <a:solidFill>
                  <a:schemeClr val="dk1"/>
                </a:solidFill>
              </a:rPr>
              <a:t>수작업 중심 데이터 처리 방식 혁신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✅ </a:t>
            </a:r>
            <a:r>
              <a:rPr b="1" lang="en-US" sz="2500">
                <a:solidFill>
                  <a:schemeClr val="dk1"/>
                </a:solidFill>
              </a:rPr>
              <a:t>3. LLM 에이전트 활용</a:t>
            </a:r>
            <a:endParaRPr b="1" sz="2500">
              <a:solidFill>
                <a:schemeClr val="dk1"/>
              </a:solidFill>
            </a:endParaRPr>
          </a:p>
          <a:p>
            <a:pPr indent="0" lvl="0" marL="469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dk1"/>
                </a:solidFill>
              </a:rPr>
              <a:t>●사용자의 요청을 이해하고 </a:t>
            </a:r>
            <a:r>
              <a:rPr b="1" lang="en-US" sz="2300">
                <a:solidFill>
                  <a:schemeClr val="dk1"/>
                </a:solidFill>
              </a:rPr>
              <a:t>자동으로 SAR 데이터 정리 및 제공</a:t>
            </a:r>
            <a:endParaRPr b="1" sz="2300">
              <a:solidFill>
                <a:schemeClr val="dk1"/>
              </a:solidFill>
            </a:endParaRPr>
          </a:p>
          <a:p>
            <a:pPr indent="0" lvl="0" marL="469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dk1"/>
                </a:solidFill>
              </a:rPr>
              <a:t>●신약 개발 초기 단계에서 </a:t>
            </a:r>
            <a:r>
              <a:rPr b="1" lang="en-US" sz="2300">
                <a:solidFill>
                  <a:schemeClr val="dk1"/>
                </a:solidFill>
              </a:rPr>
              <a:t>데이터 활용 최적화</a:t>
            </a:r>
            <a:endParaRPr b="1" sz="2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100"/>
          </a:p>
        </p:txBody>
      </p:sp>
      <p:sp>
        <p:nvSpPr>
          <p:cNvPr id="182" name="Google Shape;182;p19"/>
          <p:cNvSpPr txBox="1"/>
          <p:nvPr/>
        </p:nvSpPr>
        <p:spPr>
          <a:xfrm>
            <a:off x="2819400" y="3467100"/>
            <a:ext cx="12649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</a:rPr>
              <a:t>LLM </a:t>
            </a:r>
            <a:r>
              <a:rPr b="1" i="0" lang="en-US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1" i="0" lang="en-US" sz="35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신약</a:t>
            </a:r>
            <a:r>
              <a:rPr b="1" i="0" lang="en-US" sz="35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개발</a:t>
            </a:r>
            <a:r>
              <a:rPr b="1" i="0" lang="en-US" sz="35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지원</a:t>
            </a:r>
            <a:r>
              <a:rPr b="1" i="0" lang="en-US" sz="35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시스템</a:t>
            </a:r>
            <a:r>
              <a:rPr b="1" i="0" lang="en-US" sz="3500" u="none" cap="none" strike="noStrike">
                <a:solidFill>
                  <a:srgbClr val="000000"/>
                </a:solidFill>
              </a:rPr>
              <a:t> </a:t>
            </a:r>
            <a:endParaRPr b="1" i="0" sz="1700" u="none" cap="none" strike="noStrike">
              <a:solidFill>
                <a:srgbClr val="000000"/>
              </a:solidFill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1371600" y="1739900"/>
            <a:ext cx="1130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b="1" i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191" name="Google Shape;191;p20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AIFFELTON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10566400" y="4058800"/>
            <a:ext cx="6896100" cy="50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1" i="0" lang="en-US" sz="22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수집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6223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화학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특허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문헌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다운로드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OCR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1" i="0" lang="en-US" sz="22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6223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 Agent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적절한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도구를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선택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구조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관계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추출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r>
              <a:rPr b="1" i="0" lang="en-US" sz="22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제공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6223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SAR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테이블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사용자에게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제공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요구</a:t>
            </a:r>
            <a:r>
              <a:rPr b="1" i="0" lang="en-US" sz="2200" u="none" cap="none" strike="noStrike">
                <a:solidFill>
                  <a:srgbClr val="000000"/>
                </a:solidFill>
              </a:rPr>
              <a:t>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6223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특허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공개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특허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저장소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(Patentscope, USPTO)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에서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PDF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형식의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특허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파일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6223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문헌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과학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저널에서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논문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(PDF,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포함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1371600" y="1739900"/>
            <a:ext cx="1130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b="1" i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텍스트, 스크린샷, 도표, 평면도이(가) 표시된 사진&#10;&#10;자동 생성된 설명" id="195" name="Google Shape;19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7250" y="3429654"/>
            <a:ext cx="9582149" cy="547462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0"/>
          <p:cNvSpPr txBox="1"/>
          <p:nvPr/>
        </p:nvSpPr>
        <p:spPr>
          <a:xfrm>
            <a:off x="1175900" y="3932446"/>
            <a:ext cx="1772700" cy="20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97" name="Google Shape;197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205" name="Google Shape;205;p21"/>
          <p:cNvSpPr txBox="1"/>
          <p:nvPr/>
        </p:nvSpPr>
        <p:spPr>
          <a:xfrm>
            <a:off x="2908300" y="18288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latin typeface="Calibri"/>
                <a:ea typeface="Calibri"/>
                <a:cs typeface="Calibri"/>
                <a:sym typeface="Calibri"/>
              </a:rPr>
              <a:t>프로젝트 수행 절차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7912100" y="660400"/>
            <a:ext cx="246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nek Bangla"/>
                <a:ea typeface="Anek Bangla"/>
                <a:cs typeface="Anek Bangla"/>
                <a:sym typeface="Anek Bangla"/>
              </a:rPr>
              <a:t>AIFFELTON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1371600" y="1739900"/>
            <a:ext cx="1130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06</a:t>
            </a:r>
            <a:endParaRPr b="1" i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8" name="Google Shape;208;p21"/>
          <p:cNvGraphicFramePr/>
          <p:nvPr/>
        </p:nvGraphicFramePr>
        <p:xfrm>
          <a:off x="3300463" y="402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{D532E946-09F2-4656-930D-A4FEA7DC027D}</a:tableStyleId>
              </a:tblPr>
              <a:tblGrid>
                <a:gridCol w="3895725"/>
                <a:gridCol w="3895725"/>
                <a:gridCol w="3895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구분</a:t>
                      </a:r>
                      <a:endParaRPr sz="2500"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기간</a:t>
                      </a:r>
                      <a:endParaRPr sz="2500"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활동</a:t>
                      </a:r>
                      <a:endParaRPr sz="2500"/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3</a:t>
                      </a:r>
                      <a:r>
                        <a:rPr lang="en-US" sz="2500"/>
                        <a:t>종 tool 개발</a:t>
                      </a:r>
                      <a:endParaRPr sz="2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24/12/23~25/2/5</a:t>
                      </a:r>
                      <a:endParaRPr sz="2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873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500"/>
                        <a:buChar char="●"/>
                      </a:pPr>
                      <a:r>
                        <a:rPr lang="en-US" sz="2500"/>
                        <a:t>IUPAC2SMILES 구현</a:t>
                      </a:r>
                      <a:endParaRPr sz="2500"/>
                    </a:p>
                    <a:p>
                      <a:pPr indent="-3873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500"/>
                        <a:buChar char="●"/>
                      </a:pPr>
                      <a:r>
                        <a:rPr lang="en-US" sz="2500"/>
                        <a:t>Image2SMILES 구현</a:t>
                      </a:r>
                      <a:endParaRPr sz="2500"/>
                    </a:p>
                    <a:p>
                      <a:pPr indent="-3873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500"/>
                        <a:buChar char="●"/>
                      </a:pPr>
                      <a:r>
                        <a:rPr lang="en-US" sz="2500"/>
                        <a:t>SAR Table 추출 구현</a:t>
                      </a:r>
                      <a:endParaRPr sz="25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LLM Agent </a:t>
                      </a:r>
                      <a:r>
                        <a:rPr lang="en-US" sz="2500"/>
                        <a:t>시스템 구축</a:t>
                      </a:r>
                      <a:endParaRPr sz="2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25/1/13~25/2/6</a:t>
                      </a:r>
                      <a:endParaRPr sz="2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873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500"/>
                        <a:buChar char="●"/>
                      </a:pPr>
                      <a:r>
                        <a:rPr lang="en-US" sz="2500"/>
                        <a:t>tool 통합</a:t>
                      </a:r>
                      <a:endParaRPr sz="2500"/>
                    </a:p>
                    <a:p>
                      <a:pPr indent="-3873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500"/>
                        <a:buChar char="●"/>
                      </a:pPr>
                      <a:r>
                        <a:rPr lang="en-US" sz="2500"/>
                        <a:t>프롬프트 엔지니어링</a:t>
                      </a:r>
                      <a:endParaRPr sz="25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시스템 검증 및 개선</a:t>
                      </a:r>
                      <a:endParaRPr sz="2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25/1/27~25/2/7</a:t>
                      </a:r>
                      <a:endParaRPr sz="2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873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500"/>
                        <a:buChar char="●"/>
                      </a:pPr>
                      <a:r>
                        <a:rPr lang="en-US" sz="2500"/>
                        <a:t>검증파일과 비교하여 성능 정량적 평가</a:t>
                      </a:r>
                      <a:endParaRPr sz="25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발표자료 제작 및 준비</a:t>
                      </a:r>
                      <a:endParaRPr sz="2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25/2/3~25/2/9</a:t>
                      </a:r>
                      <a:endParaRPr sz="2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873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500"/>
                        <a:buChar char="●"/>
                      </a:pPr>
                      <a:r>
                        <a:rPr lang="en-US" sz="2500"/>
                        <a:t>ppt 제작</a:t>
                      </a:r>
                      <a:endParaRPr sz="25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1064</ep:Words>
  <ep:PresentationFormat/>
  <ep:Paragraphs>244</ep:Paragraphs>
  <ep:Slides>29</ep:Slides>
  <ep:Notes>29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ep:HeadingPairs>
  <ep:TitlesOfParts>
    <vt:vector size="30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jinmi</cp:lastModifiedBy>
  <dcterms:modified xsi:type="dcterms:W3CDTF">2025-04-30T10:07:20.808</dcterms:modified>
  <cp:revision>1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